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sldIdLst>
    <p:sldId id="256" r:id="rId3"/>
    <p:sldId id="259" r:id="rId4"/>
    <p:sldId id="263" r:id="rId5"/>
    <p:sldId id="257" r:id="rId6"/>
    <p:sldId id="262" r:id="rId7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8"/>
  </p:normalViewPr>
  <p:slideViewPr>
    <p:cSldViewPr snapToGrid="0" snapToObjects="1">
      <p:cViewPr>
        <p:scale>
          <a:sx n="120" d="100"/>
          <a:sy n="120" d="100"/>
        </p:scale>
        <p:origin x="-198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1DFEE2D-F7D3-0C48-9172-8134EAA476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9D643A4-7056-444E-A403-9E71B8E855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6AE8618-F950-074B-B6F8-D9C14FEA6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A780-C508-194E-8331-AD5BF76FD086}" type="datetimeFigureOut">
              <a:rPr lang="x-none" smtClean="0"/>
              <a:t>21.09.2023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791371E-28DD-DB4B-A223-0E1C02428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383B2FD-BBAE-0749-83BC-43439FCE6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72657-04DD-5F48-8654-95D0162A6B78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8969876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DE7A35A-D210-C74A-B96F-451D65406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88EF6F1F-9232-A544-84FD-6E89CAFD17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551491B-8BA8-EF41-B0E4-F2C3A46DE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A780-C508-194E-8331-AD5BF76FD086}" type="datetimeFigureOut">
              <a:rPr lang="x-none" smtClean="0"/>
              <a:t>21.09.2023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A7DBF9C-F720-4846-8982-CD7E81433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5123FF9-1421-1240-A205-3391E3F8F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72657-04DD-5F48-8654-95D0162A6B78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133233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71C2AE8A-9FE9-694D-B6DF-F7F7F81A44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99F48B9-CFA3-3543-A2A2-F6E08FB0D4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006307E-E315-AB43-98A9-1008E3DC1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A780-C508-194E-8331-AD5BF76FD086}" type="datetimeFigureOut">
              <a:rPr lang="x-none" smtClean="0"/>
              <a:t>21.09.2023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1DE6A74-23D7-AB4B-9C49-59C84BAA7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E0B013F-5482-EF4C-9D29-717EF8462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72657-04DD-5F48-8654-95D0162A6B78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9161176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1DFEE2D-F7D3-0C48-9172-8134EAA476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9D643A4-7056-444E-A403-9E71B8E855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6AE8618-F950-074B-B6F8-D9C14FEA6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A780-C508-194E-8331-AD5BF76FD086}" type="datetimeFigureOut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21.09.2023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791371E-28DD-DB4B-A223-0E1C02428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383B2FD-BBAE-0749-83BC-43439FCE6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72657-04DD-5F48-8654-95D0162A6B78}" type="slidenum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4898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D0849A9-A79E-2F47-8335-65610F3E0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4DD6B53-F6CF-7142-AC79-5139B98A1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11D78B9-E53D-A440-9F9F-8D1796D81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A780-C508-194E-8331-AD5BF76FD086}" type="datetimeFigureOut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21.09.2023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656B447-5DD3-B14B-8E1D-B449236D0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592567E-07FE-A241-AB4F-52E3D9404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72657-04DD-5F48-8654-95D0162A6B78}" type="slidenum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8442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64D914-4050-DD4A-90A4-E1384126C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3B72EA5-1E91-7440-AECA-5FBAC222D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F94478B-A63E-6044-B0E8-746AF6720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A780-C508-194E-8331-AD5BF76FD086}" type="datetimeFigureOut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21.09.2023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A0FA6DF-FD75-1342-9AE9-BDDA94A8B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A94EB65-5613-B143-94BF-F0DF5A98C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72657-04DD-5F48-8654-95D0162A6B78}" type="slidenum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2997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A7C7284-AB7A-9140-86F3-7880B0022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083F58B-2A64-8F45-96DE-96FC5E64CC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6A93AF4-C843-8F49-AA73-84365D92E9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5D2BC27-C77C-EF4F-B598-A44BADE13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A780-C508-194E-8331-AD5BF76FD086}" type="datetimeFigureOut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21.09.2023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E2A278-5FF5-9443-8F6E-AD549C2B4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31FA7B2-36FC-4B40-B81F-BE48F84B3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72657-04DD-5F48-8654-95D0162A6B78}" type="slidenum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60906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639EF5D-3C4F-7348-84A5-00A98E58E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5617D44-4041-5843-89F2-40D05F85B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0C1FBCC-364F-DB49-A0E9-ADE4DA2030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27F9AD42-7102-5F4E-9B9D-761F8C734D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B6451EA-1B6F-9442-8AC3-9CADDA76EA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737473E7-0F09-CE40-813C-E43A9F2B7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A780-C508-194E-8331-AD5BF76FD086}" type="datetimeFigureOut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21.09.2023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F82793E6-BCF6-E744-A63C-46B713E32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7318534-466D-9144-B742-4103E0793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72657-04DD-5F48-8654-95D0162A6B78}" type="slidenum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79948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5A98DB2-FBDF-7A4B-B1CF-2FAAB840E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A2E6028-B707-6640-BD72-E32C3394B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A780-C508-194E-8331-AD5BF76FD086}" type="datetimeFigureOut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21.09.2023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7FA38FD-71B3-B846-99C7-9F75DD01A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7DD6E86-7F84-0F48-836A-CB9C815A0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72657-04DD-5F48-8654-95D0162A6B78}" type="slidenum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40238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C6F25E17-1D4F-DE46-944B-E8704C496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A780-C508-194E-8331-AD5BF76FD086}" type="datetimeFigureOut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21.09.2023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28D11FDD-29FA-2C4C-A43A-9DEF9B3F8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CF0D555-1DB2-044D-9481-B3F1606AB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72657-04DD-5F48-8654-95D0162A6B78}" type="slidenum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10221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AABA55-11F7-5B4B-A868-801073CD1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20C2DB6-E1BB-2946-A640-AAC013CF2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0749FE-C812-7D4F-9EB1-1833E32406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0A86144-0A30-0A43-B4A0-EF2361EBE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A780-C508-194E-8331-AD5BF76FD086}" type="datetimeFigureOut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21.09.2023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5273118-8850-BE4F-95AE-279B6B186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12DBC5A-0290-6545-9506-38E21AEDB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72657-04DD-5F48-8654-95D0162A6B78}" type="slidenum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890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D0849A9-A79E-2F47-8335-65610F3E0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4DD6B53-F6CF-7142-AC79-5139B98A1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11D78B9-E53D-A440-9F9F-8D1796D81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A780-C508-194E-8331-AD5BF76FD086}" type="datetimeFigureOut">
              <a:rPr lang="x-none" smtClean="0"/>
              <a:t>21.09.2023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656B447-5DD3-B14B-8E1D-B449236D0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592567E-07FE-A241-AB4F-52E3D9404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72657-04DD-5F48-8654-95D0162A6B78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017104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71F271E-75C2-5449-BCD8-413717AE9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A25BD18-05A2-6E41-9F6C-9E0C04A610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2B30608-37D5-A346-9FA6-69FC222AA8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7379523-4B9A-C44B-8845-54535421F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A780-C508-194E-8331-AD5BF76FD086}" type="datetimeFigureOut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21.09.2023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1EC8376-23D5-3646-92D2-833DA7221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2AAAF5A-0078-4544-B5FD-537E568FC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72657-04DD-5F48-8654-95D0162A6B78}" type="slidenum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96115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DE7A35A-D210-C74A-B96F-451D65406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88EF6F1F-9232-A544-84FD-6E89CAFD17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551491B-8BA8-EF41-B0E4-F2C3A46DE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A780-C508-194E-8331-AD5BF76FD086}" type="datetimeFigureOut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21.09.2023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A7DBF9C-F720-4846-8982-CD7E81433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5123FF9-1421-1240-A205-3391E3F8F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72657-04DD-5F48-8654-95D0162A6B78}" type="slidenum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76121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71C2AE8A-9FE9-694D-B6DF-F7F7F81A44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99F48B9-CFA3-3543-A2A2-F6E08FB0D4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006307E-E315-AB43-98A9-1008E3DC1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A780-C508-194E-8331-AD5BF76FD086}" type="datetimeFigureOut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21.09.2023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1DE6A74-23D7-AB4B-9C49-59C84BAA7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E0B013F-5482-EF4C-9D29-717EF8462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72657-04DD-5F48-8654-95D0162A6B78}" type="slidenum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0236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64D914-4050-DD4A-90A4-E1384126C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3B72EA5-1E91-7440-AECA-5FBAC222D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F94478B-A63E-6044-B0E8-746AF6720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A780-C508-194E-8331-AD5BF76FD086}" type="datetimeFigureOut">
              <a:rPr lang="x-none" smtClean="0"/>
              <a:t>21.09.2023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A0FA6DF-FD75-1342-9AE9-BDDA94A8B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A94EB65-5613-B143-94BF-F0DF5A98C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72657-04DD-5F48-8654-95D0162A6B78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066254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A7C7284-AB7A-9140-86F3-7880B0022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083F58B-2A64-8F45-96DE-96FC5E64CC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6A93AF4-C843-8F49-AA73-84365D92E9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5D2BC27-C77C-EF4F-B598-A44BADE13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A780-C508-194E-8331-AD5BF76FD086}" type="datetimeFigureOut">
              <a:rPr lang="x-none" smtClean="0"/>
              <a:t>21.09.2023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E2A278-5FF5-9443-8F6E-AD549C2B4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31FA7B2-36FC-4B40-B81F-BE48F84B3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72657-04DD-5F48-8654-95D0162A6B78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068346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639EF5D-3C4F-7348-84A5-00A98E58E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5617D44-4041-5843-89F2-40D05F85B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0C1FBCC-364F-DB49-A0E9-ADE4DA2030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27F9AD42-7102-5F4E-9B9D-761F8C734D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B6451EA-1B6F-9442-8AC3-9CADDA76EA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737473E7-0F09-CE40-813C-E43A9F2B7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A780-C508-194E-8331-AD5BF76FD086}" type="datetimeFigureOut">
              <a:rPr lang="x-none" smtClean="0"/>
              <a:t>21.09.2023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F82793E6-BCF6-E744-A63C-46B713E32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7318534-466D-9144-B742-4103E0793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72657-04DD-5F48-8654-95D0162A6B78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366281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5A98DB2-FBDF-7A4B-B1CF-2FAAB840E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A2E6028-B707-6640-BD72-E32C3394B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A780-C508-194E-8331-AD5BF76FD086}" type="datetimeFigureOut">
              <a:rPr lang="x-none" smtClean="0"/>
              <a:t>21.09.2023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7FA38FD-71B3-B846-99C7-9F75DD01A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7DD6E86-7F84-0F48-836A-CB9C815A0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72657-04DD-5F48-8654-95D0162A6B78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938213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C6F25E17-1D4F-DE46-944B-E8704C496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A780-C508-194E-8331-AD5BF76FD086}" type="datetimeFigureOut">
              <a:rPr lang="x-none" smtClean="0"/>
              <a:t>21.09.2023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28D11FDD-29FA-2C4C-A43A-9DEF9B3F8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CF0D555-1DB2-044D-9481-B3F1606AB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72657-04DD-5F48-8654-95D0162A6B78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923040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AABA55-11F7-5B4B-A868-801073CD1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20C2DB6-E1BB-2946-A640-AAC013CF2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0749FE-C812-7D4F-9EB1-1833E32406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0A86144-0A30-0A43-B4A0-EF2361EBE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A780-C508-194E-8331-AD5BF76FD086}" type="datetimeFigureOut">
              <a:rPr lang="x-none" smtClean="0"/>
              <a:t>21.09.2023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5273118-8850-BE4F-95AE-279B6B186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12DBC5A-0290-6545-9506-38E21AEDB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72657-04DD-5F48-8654-95D0162A6B78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468591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71F271E-75C2-5449-BCD8-413717AE9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A25BD18-05A2-6E41-9F6C-9E0C04A610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2B30608-37D5-A346-9FA6-69FC222AA8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7379523-4B9A-C44B-8845-54535421F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A780-C508-194E-8331-AD5BF76FD086}" type="datetimeFigureOut">
              <a:rPr lang="x-none" smtClean="0"/>
              <a:t>21.09.2023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1EC8376-23D5-3646-92D2-833DA7221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2AAAF5A-0078-4544-B5FD-537E568FC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72657-04DD-5F48-8654-95D0162A6B78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560701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49B03B13-817B-C344-8D8C-69FF97D02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923FAA9-C5AA-DC4A-8641-928E3374AC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0D39773-1188-8B4A-85EB-A8E88530A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4A780-C508-194E-8331-AD5BF76FD086}" type="datetimeFigureOut">
              <a:rPr lang="x-none" smtClean="0"/>
              <a:t>21.09.2023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8FEE3A7-B49B-1949-A27F-A42386FAE9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99032B9-D148-7A40-9135-23D55E7F5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A72657-04DD-5F48-8654-95D0162A6B78}" type="slidenum">
              <a:rPr lang="x-none" smtClean="0"/>
              <a:t>‹#›</a:t>
            </a:fld>
            <a:endParaRPr lang="x-non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A94BA8D7-B03C-6646-BB6D-336AC244C09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31439C2A-1EB5-3F45-944E-D8B1C5743B5E}"/>
              </a:ext>
            </a:extLst>
          </p:cNvPr>
          <p:cNvSpPr/>
          <p:nvPr userDrawn="1"/>
        </p:nvSpPr>
        <p:spPr>
          <a:xfrm>
            <a:off x="253340" y="228600"/>
            <a:ext cx="11685320" cy="6400800"/>
          </a:xfrm>
          <a:prstGeom prst="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07153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49B03B13-817B-C344-8D8C-69FF97D02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923FAA9-C5AA-DC4A-8641-928E3374AC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0D39773-1188-8B4A-85EB-A8E88530A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4A780-C508-194E-8331-AD5BF76FD086}" type="datetimeFigureOut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21.09.2023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8FEE3A7-B49B-1949-A27F-A42386FAE9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99032B9-D148-7A40-9135-23D55E7F5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A72657-04DD-5F48-8654-95D0162A6B78}" type="slidenum">
              <a:rPr lang="x-none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x-none">
              <a:solidFill>
                <a:srgbClr val="000000">
                  <a:tint val="75000"/>
                </a:srgb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A94BA8D7-B03C-6646-BB6D-336AC244C09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31439C2A-1EB5-3F45-944E-D8B1C5743B5E}"/>
              </a:ext>
            </a:extLst>
          </p:cNvPr>
          <p:cNvSpPr/>
          <p:nvPr userDrawn="1"/>
        </p:nvSpPr>
        <p:spPr>
          <a:xfrm>
            <a:off x="253340" y="228600"/>
            <a:ext cx="11685320" cy="6400800"/>
          </a:xfrm>
          <a:prstGeom prst="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0641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98E4C75-B4B0-514E-8F65-B0C9875D6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421A14E9-B240-F347-9BAC-FE18360A39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7296" y="2957639"/>
            <a:ext cx="10211249" cy="1553670"/>
          </a:xfrm>
        </p:spPr>
        <p:txBody>
          <a:bodyPr>
            <a:normAutofit/>
          </a:bodyPr>
          <a:lstStyle/>
          <a:p>
            <a:pPr algn="just"/>
            <a:r>
              <a:rPr lang="ru-RU" sz="4800" b="1" dirty="0">
                <a:solidFill>
                  <a:schemeClr val="bg1"/>
                </a:solidFill>
                <a:latin typeface="Seravek" panose="020B0503040000020004" pitchFamily="34" charset="0"/>
              </a:rPr>
              <a:t>АИС учет расходных материалов и медикаментов в поликлинике </a:t>
            </a:r>
            <a:endParaRPr lang="x-none" sz="4800" b="1" dirty="0">
              <a:solidFill>
                <a:schemeClr val="bg1"/>
              </a:solidFill>
              <a:latin typeface="Seravek" panose="020B05030400000200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A9BE876C-7777-6947-A2D1-A88BBDDFD3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6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80" b="92126" l="4582" r="89995">
                        <a14:foregroundMark x1="4582" y1="92126" x2="22861" y2="85290"/>
                        <a14:foregroundMark x1="22861" y1="85290" x2="31960" y2="79262"/>
                        <a14:foregroundMark x1="31960" y1="79262" x2="33114" y2="80040"/>
                        <a14:foregroundMark x1="80534" y1="58033" x2="87061" y2="76233"/>
                        <a14:foregroundMark x1="24543" y1="77733" x2="18906" y2="78454"/>
                        <a14:foregroundMark x1="18906" y1="78454" x2="16680" y2="81540"/>
                        <a14:backgroundMark x1="18724" y1="65648" x2="23933" y2="65734"/>
                        <a14:backgroundMark x1="23933" y1="65734" x2="49102" y2="63542"/>
                        <a14:backgroundMark x1="49102" y1="63542" x2="49926" y2="63542"/>
                        <a14:backgroundMark x1="55382" y1="63109" x2="69886" y2="49351"/>
                        <a14:backgroundMark x1="71947" y1="53822" x2="81787" y2="44361"/>
                        <a14:backgroundMark x1="81787" y1="44361" x2="84523" y2="43236"/>
                        <a14:backgroundMark x1="62749" y1="73060" x2="55761" y2="74099"/>
                        <a14:backgroundMark x1="55761" y1="74099" x2="42789" y2="69051"/>
                        <a14:backgroundMark x1="18609" y1="71589" x2="24856" y2="71791"/>
                        <a14:backgroundMark x1="24856" y1="71791" x2="27081" y2="71589"/>
                      </a14:backgroundRemoval>
                    </a14:imgEffect>
                  </a14:imgLayer>
                </a14:imgProps>
              </a:ext>
            </a:extLst>
          </a:blip>
          <a:srcRect t="53122"/>
          <a:stretch/>
        </p:blipFill>
        <p:spPr>
          <a:xfrm>
            <a:off x="0" y="3643086"/>
            <a:ext cx="12192000" cy="32149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535830" y="5495007"/>
            <a:ext cx="14340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Авдеева Д.Е</a:t>
            </a:r>
            <a:r>
              <a:rPr lang="ru-RU" dirty="0" smtClean="0">
                <a:solidFill>
                  <a:schemeClr val="bg1"/>
                </a:solidFill>
              </a:rPr>
              <a:t>.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РИСб-20-1</a:t>
            </a:r>
          </a:p>
        </p:txBody>
      </p:sp>
    </p:spTree>
    <p:extLst>
      <p:ext uri="{BB962C8B-B14F-4D97-AF65-F5344CB8AC3E}">
        <p14:creationId xmlns:p14="http://schemas.microsoft.com/office/powerpoint/2010/main" val="706744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6EC9C45-5498-884F-B1E1-489210D4F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 чем же проблема?</a:t>
            </a:r>
            <a:endParaRPr lang="x-none" dirty="0"/>
          </a:p>
        </p:txBody>
      </p:sp>
      <p:grpSp>
        <p:nvGrpSpPr>
          <p:cNvPr id="63" name="组合 43">
            <a:extLst>
              <a:ext uri="{FF2B5EF4-FFF2-40B4-BE49-F238E27FC236}">
                <a16:creationId xmlns:a16="http://schemas.microsoft.com/office/drawing/2014/main" xmlns="" id="{B29E5567-C76F-3C45-8557-7FFE041FE30F}"/>
              </a:ext>
            </a:extLst>
          </p:cNvPr>
          <p:cNvGrpSpPr/>
          <p:nvPr/>
        </p:nvGrpSpPr>
        <p:grpSpPr>
          <a:xfrm>
            <a:off x="4679824" y="2313816"/>
            <a:ext cx="3329201" cy="3327668"/>
            <a:chOff x="3347856" y="1888809"/>
            <a:chExt cx="2663825" cy="2662237"/>
          </a:xfrm>
          <a:solidFill>
            <a:schemeClr val="bg1">
              <a:lumMod val="95000"/>
            </a:schemeClr>
          </a:solidFill>
        </p:grpSpPr>
        <p:sp>
          <p:nvSpPr>
            <p:cNvPr id="64" name="Freeform 9">
              <a:extLst>
                <a:ext uri="{FF2B5EF4-FFF2-40B4-BE49-F238E27FC236}">
                  <a16:creationId xmlns:a16="http://schemas.microsoft.com/office/drawing/2014/main" xmlns="" id="{81FDF239-07A1-0149-8D22-FD607EDC3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7856" y="1888809"/>
              <a:ext cx="2663825" cy="2662237"/>
            </a:xfrm>
            <a:custGeom>
              <a:avLst/>
              <a:gdLst>
                <a:gd name="T0" fmla="*/ 0 w 986"/>
                <a:gd name="T1" fmla="*/ 817 h 986"/>
                <a:gd name="T2" fmla="*/ 75 w 986"/>
                <a:gd name="T3" fmla="*/ 741 h 986"/>
                <a:gd name="T4" fmla="*/ 741 w 986"/>
                <a:gd name="T5" fmla="*/ 741 h 986"/>
                <a:gd name="T6" fmla="*/ 741 w 986"/>
                <a:gd name="T7" fmla="*/ 75 h 986"/>
                <a:gd name="T8" fmla="*/ 817 w 986"/>
                <a:gd name="T9" fmla="*/ 0 h 986"/>
                <a:gd name="T10" fmla="*/ 986 w 986"/>
                <a:gd name="T11" fmla="*/ 408 h 986"/>
                <a:gd name="T12" fmla="*/ 817 w 986"/>
                <a:gd name="T13" fmla="*/ 817 h 986"/>
                <a:gd name="T14" fmla="*/ 408 w 986"/>
                <a:gd name="T15" fmla="*/ 986 h 986"/>
                <a:gd name="T16" fmla="*/ 0 w 986"/>
                <a:gd name="T17" fmla="*/ 817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6" h="986">
                  <a:moveTo>
                    <a:pt x="0" y="817"/>
                  </a:moveTo>
                  <a:cubicBezTo>
                    <a:pt x="75" y="741"/>
                    <a:pt x="75" y="741"/>
                    <a:pt x="75" y="741"/>
                  </a:cubicBezTo>
                  <a:cubicBezTo>
                    <a:pt x="259" y="925"/>
                    <a:pt x="558" y="925"/>
                    <a:pt x="741" y="741"/>
                  </a:cubicBezTo>
                  <a:cubicBezTo>
                    <a:pt x="925" y="558"/>
                    <a:pt x="925" y="259"/>
                    <a:pt x="741" y="75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926" y="109"/>
                    <a:pt x="986" y="254"/>
                    <a:pt x="986" y="408"/>
                  </a:cubicBezTo>
                  <a:cubicBezTo>
                    <a:pt x="986" y="563"/>
                    <a:pt x="926" y="708"/>
                    <a:pt x="817" y="817"/>
                  </a:cubicBezTo>
                  <a:cubicBezTo>
                    <a:pt x="708" y="926"/>
                    <a:pt x="563" y="986"/>
                    <a:pt x="408" y="986"/>
                  </a:cubicBezTo>
                  <a:cubicBezTo>
                    <a:pt x="254" y="986"/>
                    <a:pt x="109" y="926"/>
                    <a:pt x="0" y="8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65" name="TextBox 144">
              <a:extLst>
                <a:ext uri="{FF2B5EF4-FFF2-40B4-BE49-F238E27FC236}">
                  <a16:creationId xmlns:a16="http://schemas.microsoft.com/office/drawing/2014/main" xmlns="" id="{5E8D21F1-AD54-5249-BC42-0D5BA840E086}"/>
                </a:ext>
              </a:extLst>
            </p:cNvPr>
            <p:cNvSpPr txBox="1"/>
            <p:nvPr/>
          </p:nvSpPr>
          <p:spPr>
            <a:xfrm>
              <a:off x="5215273" y="3837624"/>
              <a:ext cx="311934" cy="3692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399" dirty="0">
                  <a:solidFill>
                    <a:schemeClr val="bg1">
                      <a:lumMod val="95000"/>
                    </a:schemeClr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rPr>
                <a:t>A</a:t>
              </a:r>
              <a:endParaRPr lang="zh-CN" altLang="en-US" sz="2399" dirty="0">
                <a:solidFill>
                  <a:schemeClr val="bg1">
                    <a:lumMod val="9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</p:grpSp>
      <p:grpSp>
        <p:nvGrpSpPr>
          <p:cNvPr id="66" name="组合 46">
            <a:extLst>
              <a:ext uri="{FF2B5EF4-FFF2-40B4-BE49-F238E27FC236}">
                <a16:creationId xmlns:a16="http://schemas.microsoft.com/office/drawing/2014/main" xmlns="" id="{D47FDB68-2CCD-1C46-ACE8-73DAC7CC274B}"/>
              </a:ext>
            </a:extLst>
          </p:cNvPr>
          <p:cNvGrpSpPr/>
          <p:nvPr/>
        </p:nvGrpSpPr>
        <p:grpSpPr>
          <a:xfrm>
            <a:off x="4360392" y="1982444"/>
            <a:ext cx="2747881" cy="2748252"/>
            <a:chOff x="3092268" y="1623697"/>
            <a:chExt cx="2198688" cy="2198687"/>
          </a:xfrm>
          <a:solidFill>
            <a:schemeClr val="bg1">
              <a:lumMod val="95000"/>
            </a:schemeClr>
          </a:solidFill>
        </p:grpSpPr>
        <p:sp>
          <p:nvSpPr>
            <p:cNvPr id="67" name="Freeform 7">
              <a:extLst>
                <a:ext uri="{FF2B5EF4-FFF2-40B4-BE49-F238E27FC236}">
                  <a16:creationId xmlns:a16="http://schemas.microsoft.com/office/drawing/2014/main" xmlns="" id="{636CBEF0-F258-B746-9A2B-D1BEC9B8A61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2268" y="1623697"/>
              <a:ext cx="2198688" cy="2198687"/>
            </a:xfrm>
            <a:custGeom>
              <a:avLst/>
              <a:gdLst>
                <a:gd name="T0" fmla="*/ 174 w 814"/>
                <a:gd name="T1" fmla="*/ 814 h 814"/>
                <a:gd name="T2" fmla="*/ 179 w 814"/>
                <a:gd name="T3" fmla="*/ 179 h 814"/>
                <a:gd name="T4" fmla="*/ 814 w 814"/>
                <a:gd name="T5" fmla="*/ 174 h 814"/>
                <a:gd name="T6" fmla="*/ 739 w 814"/>
                <a:gd name="T7" fmla="*/ 249 h 814"/>
                <a:gd name="T8" fmla="*/ 255 w 814"/>
                <a:gd name="T9" fmla="*/ 255 h 814"/>
                <a:gd name="T10" fmla="*/ 250 w 814"/>
                <a:gd name="T11" fmla="*/ 738 h 814"/>
                <a:gd name="T12" fmla="*/ 174 w 814"/>
                <a:gd name="T13" fmla="*/ 814 h 8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4" h="814">
                  <a:moveTo>
                    <a:pt x="174" y="814"/>
                  </a:moveTo>
                  <a:cubicBezTo>
                    <a:pt x="0" y="640"/>
                    <a:pt x="3" y="355"/>
                    <a:pt x="179" y="179"/>
                  </a:cubicBezTo>
                  <a:cubicBezTo>
                    <a:pt x="356" y="2"/>
                    <a:pt x="641" y="0"/>
                    <a:pt x="814" y="174"/>
                  </a:cubicBezTo>
                  <a:cubicBezTo>
                    <a:pt x="739" y="249"/>
                    <a:pt x="739" y="249"/>
                    <a:pt x="739" y="249"/>
                  </a:cubicBezTo>
                  <a:cubicBezTo>
                    <a:pt x="607" y="117"/>
                    <a:pt x="390" y="120"/>
                    <a:pt x="255" y="255"/>
                  </a:cubicBezTo>
                  <a:cubicBezTo>
                    <a:pt x="120" y="389"/>
                    <a:pt x="118" y="606"/>
                    <a:pt x="250" y="738"/>
                  </a:cubicBezTo>
                  <a:lnTo>
                    <a:pt x="174" y="81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68" name="TextBox 152">
              <a:extLst>
                <a:ext uri="{FF2B5EF4-FFF2-40B4-BE49-F238E27FC236}">
                  <a16:creationId xmlns:a16="http://schemas.microsoft.com/office/drawing/2014/main" xmlns="" id="{77C7F141-8A3E-3A49-BB3B-C1AE4189C964}"/>
                </a:ext>
              </a:extLst>
            </p:cNvPr>
            <p:cNvSpPr txBox="1"/>
            <p:nvPr/>
          </p:nvSpPr>
          <p:spPr>
            <a:xfrm>
              <a:off x="3808197" y="1809956"/>
              <a:ext cx="327326" cy="3692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399" dirty="0">
                  <a:solidFill>
                    <a:schemeClr val="bg1">
                      <a:lumMod val="95000"/>
                    </a:schemeClr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rPr>
                <a:t>D</a:t>
              </a:r>
              <a:endParaRPr lang="zh-CN" altLang="en-US" sz="2399" dirty="0">
                <a:solidFill>
                  <a:schemeClr val="bg1">
                    <a:lumMod val="9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</p:grpSp>
      <p:grpSp>
        <p:nvGrpSpPr>
          <p:cNvPr id="69" name="组合 49">
            <a:extLst>
              <a:ext uri="{FF2B5EF4-FFF2-40B4-BE49-F238E27FC236}">
                <a16:creationId xmlns:a16="http://schemas.microsoft.com/office/drawing/2014/main" xmlns="" id="{6295011B-D86F-7246-9606-05CFAC330370}"/>
              </a:ext>
            </a:extLst>
          </p:cNvPr>
          <p:cNvGrpSpPr/>
          <p:nvPr/>
        </p:nvGrpSpPr>
        <p:grpSpPr>
          <a:xfrm>
            <a:off x="5165907" y="2790051"/>
            <a:ext cx="1414613" cy="1414803"/>
            <a:chOff x="3736793" y="2269809"/>
            <a:chExt cx="1131888" cy="1131887"/>
          </a:xfrm>
          <a:solidFill>
            <a:schemeClr val="bg1">
              <a:lumMod val="95000"/>
            </a:schemeClr>
          </a:solidFill>
        </p:grpSpPr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xmlns="" id="{60DDDB96-D0E4-784E-BA45-7297C52B3F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6793" y="2269809"/>
              <a:ext cx="1131888" cy="1131887"/>
            </a:xfrm>
            <a:custGeom>
              <a:avLst/>
              <a:gdLst>
                <a:gd name="T0" fmla="*/ 91 w 419"/>
                <a:gd name="T1" fmla="*/ 419 h 419"/>
                <a:gd name="T2" fmla="*/ 91 w 419"/>
                <a:gd name="T3" fmla="*/ 91 h 419"/>
                <a:gd name="T4" fmla="*/ 419 w 419"/>
                <a:gd name="T5" fmla="*/ 91 h 419"/>
                <a:gd name="T6" fmla="*/ 344 w 419"/>
                <a:gd name="T7" fmla="*/ 166 h 419"/>
                <a:gd name="T8" fmla="*/ 167 w 419"/>
                <a:gd name="T9" fmla="*/ 166 h 419"/>
                <a:gd name="T10" fmla="*/ 167 w 419"/>
                <a:gd name="T11" fmla="*/ 343 h 419"/>
                <a:gd name="T12" fmla="*/ 91 w 419"/>
                <a:gd name="T13" fmla="*/ 41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9" h="419">
                  <a:moveTo>
                    <a:pt x="91" y="419"/>
                  </a:moveTo>
                  <a:cubicBezTo>
                    <a:pt x="0" y="329"/>
                    <a:pt x="0" y="181"/>
                    <a:pt x="91" y="91"/>
                  </a:cubicBezTo>
                  <a:cubicBezTo>
                    <a:pt x="181" y="0"/>
                    <a:pt x="329" y="0"/>
                    <a:pt x="419" y="91"/>
                  </a:cubicBezTo>
                  <a:cubicBezTo>
                    <a:pt x="344" y="166"/>
                    <a:pt x="344" y="166"/>
                    <a:pt x="344" y="166"/>
                  </a:cubicBezTo>
                  <a:cubicBezTo>
                    <a:pt x="295" y="117"/>
                    <a:pt x="215" y="117"/>
                    <a:pt x="167" y="166"/>
                  </a:cubicBezTo>
                  <a:cubicBezTo>
                    <a:pt x="118" y="215"/>
                    <a:pt x="118" y="295"/>
                    <a:pt x="167" y="343"/>
                  </a:cubicBezTo>
                  <a:lnTo>
                    <a:pt x="91" y="41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71" name="TextBox 150">
              <a:extLst>
                <a:ext uri="{FF2B5EF4-FFF2-40B4-BE49-F238E27FC236}">
                  <a16:creationId xmlns:a16="http://schemas.microsoft.com/office/drawing/2014/main" xmlns="" id="{AD9AF58B-7D31-7449-9000-D39005200554}"/>
                </a:ext>
              </a:extLst>
            </p:cNvPr>
            <p:cNvSpPr txBox="1"/>
            <p:nvPr/>
          </p:nvSpPr>
          <p:spPr>
            <a:xfrm>
              <a:off x="4013937" y="2370026"/>
              <a:ext cx="309369" cy="3692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399" dirty="0">
                  <a:solidFill>
                    <a:schemeClr val="bg1">
                      <a:lumMod val="95000"/>
                    </a:schemeClr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rPr>
                <a:t>C</a:t>
              </a:r>
              <a:endParaRPr lang="zh-CN" altLang="en-US" sz="2399" dirty="0">
                <a:solidFill>
                  <a:schemeClr val="bg1">
                    <a:lumMod val="9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</p:grpSp>
      <p:grpSp>
        <p:nvGrpSpPr>
          <p:cNvPr id="72" name="组合 52">
            <a:extLst>
              <a:ext uri="{FF2B5EF4-FFF2-40B4-BE49-F238E27FC236}">
                <a16:creationId xmlns:a16="http://schemas.microsoft.com/office/drawing/2014/main" xmlns="" id="{B88FB5A1-CF00-6549-8A63-F8DA0F4A3C43}"/>
              </a:ext>
            </a:extLst>
          </p:cNvPr>
          <p:cNvGrpSpPr/>
          <p:nvPr/>
        </p:nvGrpSpPr>
        <p:grpSpPr>
          <a:xfrm>
            <a:off x="5304787" y="2905139"/>
            <a:ext cx="2065376" cy="2065653"/>
            <a:chOff x="3847918" y="2361884"/>
            <a:chExt cx="1652588" cy="1652587"/>
          </a:xfrm>
          <a:solidFill>
            <a:schemeClr val="bg1">
              <a:lumMod val="95000"/>
            </a:schemeClr>
          </a:solidFill>
        </p:grpSpPr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xmlns="" id="{49B92DD6-3A35-474A-8C02-2039D7ED2F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7918" y="2361884"/>
              <a:ext cx="1652588" cy="1652587"/>
            </a:xfrm>
            <a:custGeom>
              <a:avLst/>
              <a:gdLst>
                <a:gd name="T0" fmla="*/ 0 w 612"/>
                <a:gd name="T1" fmla="*/ 480 h 612"/>
                <a:gd name="T2" fmla="*/ 76 w 612"/>
                <a:gd name="T3" fmla="*/ 404 h 612"/>
                <a:gd name="T4" fmla="*/ 404 w 612"/>
                <a:gd name="T5" fmla="*/ 404 h 612"/>
                <a:gd name="T6" fmla="*/ 404 w 612"/>
                <a:gd name="T7" fmla="*/ 76 h 612"/>
                <a:gd name="T8" fmla="*/ 480 w 612"/>
                <a:gd name="T9" fmla="*/ 0 h 612"/>
                <a:gd name="T10" fmla="*/ 480 w 612"/>
                <a:gd name="T11" fmla="*/ 480 h 612"/>
                <a:gd name="T12" fmla="*/ 0 w 612"/>
                <a:gd name="T13" fmla="*/ 480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2" h="612">
                  <a:moveTo>
                    <a:pt x="0" y="480"/>
                  </a:moveTo>
                  <a:cubicBezTo>
                    <a:pt x="76" y="404"/>
                    <a:pt x="76" y="404"/>
                    <a:pt x="76" y="404"/>
                  </a:cubicBezTo>
                  <a:cubicBezTo>
                    <a:pt x="166" y="495"/>
                    <a:pt x="314" y="495"/>
                    <a:pt x="404" y="404"/>
                  </a:cubicBezTo>
                  <a:cubicBezTo>
                    <a:pt x="495" y="314"/>
                    <a:pt x="495" y="166"/>
                    <a:pt x="404" y="76"/>
                  </a:cubicBezTo>
                  <a:cubicBezTo>
                    <a:pt x="480" y="0"/>
                    <a:pt x="480" y="0"/>
                    <a:pt x="480" y="0"/>
                  </a:cubicBezTo>
                  <a:cubicBezTo>
                    <a:pt x="612" y="132"/>
                    <a:pt x="612" y="348"/>
                    <a:pt x="480" y="480"/>
                  </a:cubicBezTo>
                  <a:cubicBezTo>
                    <a:pt x="348" y="612"/>
                    <a:pt x="133" y="612"/>
                    <a:pt x="0" y="48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74" name="TextBox 147">
              <a:extLst>
                <a:ext uri="{FF2B5EF4-FFF2-40B4-BE49-F238E27FC236}">
                  <a16:creationId xmlns:a16="http://schemas.microsoft.com/office/drawing/2014/main" xmlns="" id="{9F7A1CE9-25D7-9A44-B20F-9FF9C53674AC}"/>
                </a:ext>
              </a:extLst>
            </p:cNvPr>
            <p:cNvSpPr txBox="1"/>
            <p:nvPr/>
          </p:nvSpPr>
          <p:spPr>
            <a:xfrm>
              <a:off x="5056570" y="2613663"/>
              <a:ext cx="292696" cy="3692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399" dirty="0">
                  <a:solidFill>
                    <a:schemeClr val="bg1">
                      <a:lumMod val="95000"/>
                    </a:schemeClr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rPr>
                <a:t>B</a:t>
              </a:r>
              <a:endParaRPr lang="zh-CN" altLang="en-US" sz="2399" dirty="0">
                <a:solidFill>
                  <a:schemeClr val="bg1">
                    <a:lumMod val="9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</p:grpSp>
      <p:pic>
        <p:nvPicPr>
          <p:cNvPr id="75" name="Picture 18">
            <a:extLst>
              <a:ext uri="{FF2B5EF4-FFF2-40B4-BE49-F238E27FC236}">
                <a16:creationId xmlns:a16="http://schemas.microsoft.com/office/drawing/2014/main" xmlns="" id="{AA063C91-A069-FD4B-960F-9EC064AE0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87686" y="3383356"/>
            <a:ext cx="632135" cy="9028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77" name="组合 57">
            <a:extLst>
              <a:ext uri="{FF2B5EF4-FFF2-40B4-BE49-F238E27FC236}">
                <a16:creationId xmlns:a16="http://schemas.microsoft.com/office/drawing/2014/main" xmlns="" id="{B5F4B809-DEC2-7C4A-BFD4-28E64DC16D4E}"/>
              </a:ext>
            </a:extLst>
          </p:cNvPr>
          <p:cNvGrpSpPr/>
          <p:nvPr/>
        </p:nvGrpSpPr>
        <p:grpSpPr>
          <a:xfrm rot="2700000">
            <a:off x="8775031" y="3641346"/>
            <a:ext cx="2396954" cy="358878"/>
            <a:chOff x="6403403" y="1682338"/>
            <a:chExt cx="1917637" cy="287152"/>
          </a:xfrm>
        </p:grpSpPr>
        <p:sp>
          <p:nvSpPr>
            <p:cNvPr id="79" name="矩形 59">
              <a:extLst>
                <a:ext uri="{FF2B5EF4-FFF2-40B4-BE49-F238E27FC236}">
                  <a16:creationId xmlns:a16="http://schemas.microsoft.com/office/drawing/2014/main" xmlns="" id="{DC8E70B1-FBEC-6247-ACDF-ACBFF6F9F3D0}"/>
                </a:ext>
              </a:extLst>
            </p:cNvPr>
            <p:cNvSpPr/>
            <p:nvPr/>
          </p:nvSpPr>
          <p:spPr>
            <a:xfrm>
              <a:off x="6403403" y="1682338"/>
              <a:ext cx="1604334" cy="287152"/>
            </a:xfrm>
            <a:prstGeom prst="rect">
              <a:avLst/>
            </a:prstGeom>
          </p:spPr>
          <p:txBody>
            <a:bodyPr vert="horz" wrap="square" lIns="111567" tIns="55783" rIns="111567" bIns="55783" rtlCol="0">
              <a:spAutoFit/>
            </a:bodyPr>
            <a:lstStyle/>
            <a:p>
              <a:r>
                <a:rPr lang="ru-RU" altLang="zh-CN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Сроки годности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80" name="直接连接符 87">
              <a:extLst>
                <a:ext uri="{FF2B5EF4-FFF2-40B4-BE49-F238E27FC236}">
                  <a16:creationId xmlns:a16="http://schemas.microsoft.com/office/drawing/2014/main" xmlns="" id="{E2BE165C-3B2B-9F44-A263-B49F54E23018}"/>
                </a:ext>
              </a:extLst>
            </p:cNvPr>
            <p:cNvCxnSpPr/>
            <p:nvPr/>
          </p:nvCxnSpPr>
          <p:spPr>
            <a:xfrm>
              <a:off x="6445250" y="1920736"/>
              <a:ext cx="1875790" cy="0"/>
            </a:xfrm>
            <a:prstGeom prst="line">
              <a:avLst/>
            </a:prstGeom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任意多边形 88">
            <a:extLst>
              <a:ext uri="{FF2B5EF4-FFF2-40B4-BE49-F238E27FC236}">
                <a16:creationId xmlns:a16="http://schemas.microsoft.com/office/drawing/2014/main" xmlns="" id="{752FACCB-9D23-1843-8E23-78124F0E4C1C}"/>
              </a:ext>
            </a:extLst>
          </p:cNvPr>
          <p:cNvSpPr/>
          <p:nvPr/>
        </p:nvSpPr>
        <p:spPr>
          <a:xfrm>
            <a:off x="7366602" y="3184696"/>
            <a:ext cx="1632572" cy="1650936"/>
          </a:xfrm>
          <a:custGeom>
            <a:avLst/>
            <a:gdLst>
              <a:gd name="connsiteX0" fmla="*/ 0 w 1306285"/>
              <a:gd name="connsiteY0" fmla="*/ 1320800 h 1320800"/>
              <a:gd name="connsiteX1" fmla="*/ 43542 w 1306285"/>
              <a:gd name="connsiteY1" fmla="*/ 1277257 h 1320800"/>
              <a:gd name="connsiteX2" fmla="*/ 1306285 w 1306285"/>
              <a:gd name="connsiteY2" fmla="*/ 0 h 1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6285" h="1320800">
                <a:moveTo>
                  <a:pt x="0" y="1320800"/>
                </a:moveTo>
                <a:lnTo>
                  <a:pt x="43542" y="1277257"/>
                </a:lnTo>
                <a:lnTo>
                  <a:pt x="1306285" y="0"/>
                </a:lnTo>
              </a:path>
            </a:pathLst>
          </a:custGeom>
          <a:noFill/>
          <a:ln w="12700">
            <a:solidFill>
              <a:srgbClr val="261F1C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 sz="2399" dirty="0">
              <a:solidFill>
                <a:srgbClr val="261F1C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pSp>
        <p:nvGrpSpPr>
          <p:cNvPr id="85" name="组合 92">
            <a:extLst>
              <a:ext uri="{FF2B5EF4-FFF2-40B4-BE49-F238E27FC236}">
                <a16:creationId xmlns:a16="http://schemas.microsoft.com/office/drawing/2014/main" xmlns="" id="{D7F05762-BABC-8147-95DF-5E473A3E8467}"/>
              </a:ext>
            </a:extLst>
          </p:cNvPr>
          <p:cNvGrpSpPr/>
          <p:nvPr/>
        </p:nvGrpSpPr>
        <p:grpSpPr>
          <a:xfrm rot="2700000">
            <a:off x="2094169" y="2050503"/>
            <a:ext cx="2589459" cy="906810"/>
            <a:chOff x="6432911" y="1662329"/>
            <a:chExt cx="2071645" cy="725576"/>
          </a:xfrm>
        </p:grpSpPr>
        <p:sp>
          <p:nvSpPr>
            <p:cNvPr id="86" name="TextBox 126">
              <a:extLst>
                <a:ext uri="{FF2B5EF4-FFF2-40B4-BE49-F238E27FC236}">
                  <a16:creationId xmlns:a16="http://schemas.microsoft.com/office/drawing/2014/main" xmlns="" id="{1320BDF5-FDCB-C94F-B0FA-00D839A4AFEF}"/>
                </a:ext>
              </a:extLst>
            </p:cNvPr>
            <p:cNvSpPr txBox="1"/>
            <p:nvPr/>
          </p:nvSpPr>
          <p:spPr>
            <a:xfrm>
              <a:off x="6432911" y="2153953"/>
              <a:ext cx="2071645" cy="233952"/>
            </a:xfrm>
            <a:prstGeom prst="rect">
              <a:avLst/>
            </a:prstGeom>
            <a:noFill/>
          </p:spPr>
          <p:txBody>
            <a:bodyPr wrap="square" lIns="0" tIns="0" rtlCol="0" anchor="t">
              <a:spAutoFit/>
            </a:bodyPr>
            <a:lstStyle>
              <a:defPPr>
                <a:defRPr lang="zh-CN"/>
              </a:defPPr>
              <a:lvl1pPr defTabSz="1219170">
                <a:spcBef>
                  <a:spcPct val="20000"/>
                </a:spcBef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</a:rPr>
                <a:t> 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87" name="矩形 94">
              <a:extLst>
                <a:ext uri="{FF2B5EF4-FFF2-40B4-BE49-F238E27FC236}">
                  <a16:creationId xmlns:a16="http://schemas.microsoft.com/office/drawing/2014/main" xmlns="" id="{0ABD8C5D-8695-2845-A8B5-C68EFC48A349}"/>
                </a:ext>
              </a:extLst>
            </p:cNvPr>
            <p:cNvSpPr/>
            <p:nvPr/>
          </p:nvSpPr>
          <p:spPr>
            <a:xfrm>
              <a:off x="6522913" y="1662329"/>
              <a:ext cx="1950096" cy="287152"/>
            </a:xfrm>
            <a:prstGeom prst="rect">
              <a:avLst/>
            </a:prstGeom>
          </p:spPr>
          <p:txBody>
            <a:bodyPr vert="horz" wrap="square" lIns="111567" tIns="55783" rIns="111567" bIns="55783" rtlCol="0">
              <a:spAutoFit/>
            </a:bodyPr>
            <a:lstStyle/>
            <a:p>
              <a:pPr algn="r"/>
              <a:r>
                <a:rPr lang="ru-RU" altLang="zh-CN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Ведение журналов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88" name="直接连接符 95">
              <a:extLst>
                <a:ext uri="{FF2B5EF4-FFF2-40B4-BE49-F238E27FC236}">
                  <a16:creationId xmlns:a16="http://schemas.microsoft.com/office/drawing/2014/main" xmlns="" id="{8C24A585-AF00-254C-9690-E877D382C66C}"/>
                </a:ext>
              </a:extLst>
            </p:cNvPr>
            <p:cNvCxnSpPr/>
            <p:nvPr/>
          </p:nvCxnSpPr>
          <p:spPr>
            <a:xfrm>
              <a:off x="6595501" y="1900198"/>
              <a:ext cx="1875790" cy="0"/>
            </a:xfrm>
            <a:prstGeom prst="line">
              <a:avLst/>
            </a:prstGeom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9" name="任意多边形 96">
            <a:extLst>
              <a:ext uri="{FF2B5EF4-FFF2-40B4-BE49-F238E27FC236}">
                <a16:creationId xmlns:a16="http://schemas.microsoft.com/office/drawing/2014/main" xmlns="" id="{4EE07FA7-0A07-7C47-B64B-9403CE24299B}"/>
              </a:ext>
            </a:extLst>
          </p:cNvPr>
          <p:cNvSpPr/>
          <p:nvPr/>
        </p:nvSpPr>
        <p:spPr>
          <a:xfrm>
            <a:off x="4360392" y="2510268"/>
            <a:ext cx="906532" cy="873088"/>
          </a:xfrm>
          <a:custGeom>
            <a:avLst/>
            <a:gdLst>
              <a:gd name="connsiteX0" fmla="*/ 914400 w 914400"/>
              <a:gd name="connsiteY0" fmla="*/ 0 h 914400"/>
              <a:gd name="connsiteX1" fmla="*/ 0 w 914400"/>
              <a:gd name="connsiteY1" fmla="*/ 9144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14400" h="914400">
                <a:moveTo>
                  <a:pt x="914400" y="0"/>
                </a:moveTo>
                <a:lnTo>
                  <a:pt x="0" y="914400"/>
                </a:lnTo>
              </a:path>
            </a:pathLst>
          </a:custGeom>
          <a:noFill/>
          <a:ln w="12700">
            <a:solidFill>
              <a:srgbClr val="261F1C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 sz="2399" dirty="0">
              <a:solidFill>
                <a:srgbClr val="261F1C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pSp>
        <p:nvGrpSpPr>
          <p:cNvPr id="97" name="组合 104">
            <a:extLst>
              <a:ext uri="{FF2B5EF4-FFF2-40B4-BE49-F238E27FC236}">
                <a16:creationId xmlns:a16="http://schemas.microsoft.com/office/drawing/2014/main" xmlns="" id="{BAA05454-422D-1946-B956-82B4AAAA1E18}"/>
              </a:ext>
            </a:extLst>
          </p:cNvPr>
          <p:cNvGrpSpPr/>
          <p:nvPr/>
        </p:nvGrpSpPr>
        <p:grpSpPr>
          <a:xfrm rot="2700000">
            <a:off x="1948173" y="3459778"/>
            <a:ext cx="2499152" cy="605098"/>
            <a:chOff x="6377900" y="1551917"/>
            <a:chExt cx="1999397" cy="484163"/>
          </a:xfrm>
        </p:grpSpPr>
        <p:sp>
          <p:nvSpPr>
            <p:cNvPr id="99" name="矩形 106">
              <a:extLst>
                <a:ext uri="{FF2B5EF4-FFF2-40B4-BE49-F238E27FC236}">
                  <a16:creationId xmlns:a16="http://schemas.microsoft.com/office/drawing/2014/main" xmlns="" id="{73286A0A-1C5E-C24D-8A51-4FA3A9790BDD}"/>
                </a:ext>
              </a:extLst>
            </p:cNvPr>
            <p:cNvSpPr/>
            <p:nvPr/>
          </p:nvSpPr>
          <p:spPr>
            <a:xfrm>
              <a:off x="6377900" y="1551917"/>
              <a:ext cx="1999397" cy="484163"/>
            </a:xfrm>
            <a:prstGeom prst="rect">
              <a:avLst/>
            </a:prstGeom>
          </p:spPr>
          <p:txBody>
            <a:bodyPr vert="horz" wrap="square" lIns="111567" tIns="55783" rIns="111567" bIns="55783" rtlCol="0">
              <a:spAutoFit/>
            </a:bodyPr>
            <a:lstStyle/>
            <a:p>
              <a:pPr algn="r"/>
              <a:r>
                <a:rPr lang="ru-RU" altLang="zh-CN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Заполнение бумажных бланков 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00" name="直接连接符 107">
              <a:extLst>
                <a:ext uri="{FF2B5EF4-FFF2-40B4-BE49-F238E27FC236}">
                  <a16:creationId xmlns:a16="http://schemas.microsoft.com/office/drawing/2014/main" xmlns="" id="{05EFA2BB-FEEE-2444-91F2-A765D2D77C70}"/>
                </a:ext>
              </a:extLst>
            </p:cNvPr>
            <p:cNvCxnSpPr/>
            <p:nvPr/>
          </p:nvCxnSpPr>
          <p:spPr>
            <a:xfrm>
              <a:off x="6443319" y="2021032"/>
              <a:ext cx="1875790" cy="0"/>
            </a:xfrm>
            <a:prstGeom prst="line">
              <a:avLst/>
            </a:prstGeom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任意多边形 108">
            <a:extLst>
              <a:ext uri="{FF2B5EF4-FFF2-40B4-BE49-F238E27FC236}">
                <a16:creationId xmlns:a16="http://schemas.microsoft.com/office/drawing/2014/main" xmlns="" id="{87CAA1BA-83E6-7D40-BE34-419DC8C8AD6A}"/>
              </a:ext>
            </a:extLst>
          </p:cNvPr>
          <p:cNvSpPr/>
          <p:nvPr/>
        </p:nvSpPr>
        <p:spPr>
          <a:xfrm>
            <a:off x="3970998" y="3281760"/>
            <a:ext cx="1638766" cy="1613921"/>
          </a:xfrm>
          <a:custGeom>
            <a:avLst/>
            <a:gdLst>
              <a:gd name="connsiteX0" fmla="*/ 1748790 w 1748790"/>
              <a:gd name="connsiteY0" fmla="*/ 0 h 1748790"/>
              <a:gd name="connsiteX1" fmla="*/ 0 w 1748790"/>
              <a:gd name="connsiteY1" fmla="*/ 1748790 h 1748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48790" h="1748790">
                <a:moveTo>
                  <a:pt x="1748790" y="0"/>
                </a:moveTo>
                <a:lnTo>
                  <a:pt x="0" y="1748790"/>
                </a:lnTo>
              </a:path>
            </a:pathLst>
          </a:custGeom>
          <a:noFill/>
          <a:ln w="12700">
            <a:solidFill>
              <a:srgbClr val="261F1C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 sz="2399" dirty="0">
              <a:solidFill>
                <a:srgbClr val="261F1C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pSp>
        <p:nvGrpSpPr>
          <p:cNvPr id="102" name="组合 109">
            <a:extLst>
              <a:ext uri="{FF2B5EF4-FFF2-40B4-BE49-F238E27FC236}">
                <a16:creationId xmlns:a16="http://schemas.microsoft.com/office/drawing/2014/main" xmlns="" id="{04463E4C-6947-1443-BFB5-3B4753B4CF37}"/>
              </a:ext>
            </a:extLst>
          </p:cNvPr>
          <p:cNvGrpSpPr/>
          <p:nvPr/>
        </p:nvGrpSpPr>
        <p:grpSpPr>
          <a:xfrm rot="2700000">
            <a:off x="8458211" y="2085283"/>
            <a:ext cx="2460871" cy="358877"/>
            <a:chOff x="6423334" y="1641125"/>
            <a:chExt cx="1968772" cy="287152"/>
          </a:xfrm>
        </p:grpSpPr>
        <p:sp>
          <p:nvSpPr>
            <p:cNvPr id="104" name="矩形 111">
              <a:extLst>
                <a:ext uri="{FF2B5EF4-FFF2-40B4-BE49-F238E27FC236}">
                  <a16:creationId xmlns:a16="http://schemas.microsoft.com/office/drawing/2014/main" xmlns="" id="{B60F756F-3602-E44C-9F31-9BCF8AA9DE26}"/>
                </a:ext>
              </a:extLst>
            </p:cNvPr>
            <p:cNvSpPr/>
            <p:nvPr/>
          </p:nvSpPr>
          <p:spPr>
            <a:xfrm>
              <a:off x="6423334" y="1641125"/>
              <a:ext cx="1968772" cy="287152"/>
            </a:xfrm>
            <a:prstGeom prst="rect">
              <a:avLst/>
            </a:prstGeom>
          </p:spPr>
          <p:txBody>
            <a:bodyPr vert="horz" wrap="square" lIns="111567" tIns="55783" rIns="111567" bIns="55783" rtlCol="0">
              <a:spAutoFit/>
            </a:bodyPr>
            <a:lstStyle/>
            <a:p>
              <a:r>
                <a:rPr lang="ru-RU" altLang="zh-CN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Нет учета остатков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05" name="直接连接符 112">
              <a:extLst>
                <a:ext uri="{FF2B5EF4-FFF2-40B4-BE49-F238E27FC236}">
                  <a16:creationId xmlns:a16="http://schemas.microsoft.com/office/drawing/2014/main" xmlns="" id="{FB515C4B-AA06-DE4D-8233-FE1DBE98CEF7}"/>
                </a:ext>
              </a:extLst>
            </p:cNvPr>
            <p:cNvCxnSpPr/>
            <p:nvPr/>
          </p:nvCxnSpPr>
          <p:spPr>
            <a:xfrm>
              <a:off x="6445250" y="1920736"/>
              <a:ext cx="1875790" cy="0"/>
            </a:xfrm>
            <a:prstGeom prst="line">
              <a:avLst/>
            </a:prstGeom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6" name="任意多边形 113">
            <a:extLst>
              <a:ext uri="{FF2B5EF4-FFF2-40B4-BE49-F238E27FC236}">
                <a16:creationId xmlns:a16="http://schemas.microsoft.com/office/drawing/2014/main" xmlns="" id="{57E760DC-48EC-7242-887F-E88D6942F220}"/>
              </a:ext>
            </a:extLst>
          </p:cNvPr>
          <p:cNvSpPr/>
          <p:nvPr/>
        </p:nvSpPr>
        <p:spPr>
          <a:xfrm>
            <a:off x="6923766" y="1641703"/>
            <a:ext cx="1632572" cy="1650936"/>
          </a:xfrm>
          <a:custGeom>
            <a:avLst/>
            <a:gdLst>
              <a:gd name="connsiteX0" fmla="*/ 0 w 1306285"/>
              <a:gd name="connsiteY0" fmla="*/ 1320800 h 1320800"/>
              <a:gd name="connsiteX1" fmla="*/ 43542 w 1306285"/>
              <a:gd name="connsiteY1" fmla="*/ 1277257 h 1320800"/>
              <a:gd name="connsiteX2" fmla="*/ 1306285 w 1306285"/>
              <a:gd name="connsiteY2" fmla="*/ 0 h 1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6285" h="1320800">
                <a:moveTo>
                  <a:pt x="0" y="1320800"/>
                </a:moveTo>
                <a:lnTo>
                  <a:pt x="43542" y="1277257"/>
                </a:lnTo>
                <a:lnTo>
                  <a:pt x="1306285" y="0"/>
                </a:lnTo>
              </a:path>
            </a:pathLst>
          </a:custGeom>
          <a:solidFill>
            <a:srgbClr val="261F1C"/>
          </a:solidFill>
          <a:ln w="12700">
            <a:solidFill>
              <a:srgbClr val="261F1C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 sz="2399" dirty="0">
              <a:solidFill>
                <a:srgbClr val="261F1C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017" y="3146085"/>
            <a:ext cx="47625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3243" y="4692065"/>
            <a:ext cx="47625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8732" y="3292290"/>
            <a:ext cx="410323" cy="41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6672" y="1702252"/>
            <a:ext cx="370085" cy="370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04234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  <p:bldP spid="89" grpId="0" animBg="1"/>
      <p:bldP spid="101" grpId="0" animBg="1"/>
      <p:bldP spid="10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B14D46C-1D23-8547-BB33-F0756F889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Решение</a:t>
            </a:r>
            <a:endParaRPr lang="x-none" dirty="0"/>
          </a:p>
        </p:txBody>
      </p:sp>
      <p:sp>
        <p:nvSpPr>
          <p:cNvPr id="33" name="Freeform 6">
            <a:extLst>
              <a:ext uri="{FF2B5EF4-FFF2-40B4-BE49-F238E27FC236}">
                <a16:creationId xmlns:a16="http://schemas.microsoft.com/office/drawing/2014/main" xmlns="" id="{34253427-EFD1-6E43-AFAF-052371FB986E}"/>
              </a:ext>
            </a:extLst>
          </p:cNvPr>
          <p:cNvSpPr>
            <a:spLocks/>
          </p:cNvSpPr>
          <p:nvPr/>
        </p:nvSpPr>
        <p:spPr bwMode="auto">
          <a:xfrm>
            <a:off x="5481340" y="2205357"/>
            <a:ext cx="1199467" cy="1042233"/>
          </a:xfrm>
          <a:custGeom>
            <a:avLst/>
            <a:gdLst>
              <a:gd name="T0" fmla="*/ 0 w 267"/>
              <a:gd name="T1" fmla="*/ 232 h 232"/>
              <a:gd name="T2" fmla="*/ 135 w 267"/>
              <a:gd name="T3" fmla="*/ 0 h 232"/>
              <a:gd name="T4" fmla="*/ 267 w 267"/>
              <a:gd name="T5" fmla="*/ 232 h 232"/>
              <a:gd name="T6" fmla="*/ 0 w 267"/>
              <a:gd name="T7" fmla="*/ 232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7" h="232">
                <a:moveTo>
                  <a:pt x="0" y="232"/>
                </a:moveTo>
                <a:lnTo>
                  <a:pt x="135" y="0"/>
                </a:lnTo>
                <a:lnTo>
                  <a:pt x="267" y="232"/>
                </a:lnTo>
                <a:lnTo>
                  <a:pt x="0" y="232"/>
                </a:lnTo>
                <a:close/>
              </a:path>
            </a:pathLst>
          </a:custGeom>
          <a:solidFill>
            <a:schemeClr val="accent1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1400" dirty="0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xmlns="" id="{F8B45CE9-9445-1140-997E-16D8262D8437}"/>
              </a:ext>
            </a:extLst>
          </p:cNvPr>
          <p:cNvSpPr>
            <a:spLocks/>
          </p:cNvSpPr>
          <p:nvPr/>
        </p:nvSpPr>
        <p:spPr bwMode="auto">
          <a:xfrm>
            <a:off x="5068039" y="3467719"/>
            <a:ext cx="2026066" cy="489671"/>
          </a:xfrm>
          <a:custGeom>
            <a:avLst/>
            <a:gdLst>
              <a:gd name="T0" fmla="*/ 0 w 451"/>
              <a:gd name="T1" fmla="*/ 109 h 109"/>
              <a:gd name="T2" fmla="*/ 64 w 451"/>
              <a:gd name="T3" fmla="*/ 0 h 109"/>
              <a:gd name="T4" fmla="*/ 387 w 451"/>
              <a:gd name="T5" fmla="*/ 0 h 109"/>
              <a:gd name="T6" fmla="*/ 451 w 451"/>
              <a:gd name="T7" fmla="*/ 109 h 109"/>
              <a:gd name="T8" fmla="*/ 0 w 451"/>
              <a:gd name="T9" fmla="*/ 109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1" h="109">
                <a:moveTo>
                  <a:pt x="0" y="109"/>
                </a:moveTo>
                <a:lnTo>
                  <a:pt x="64" y="0"/>
                </a:lnTo>
                <a:lnTo>
                  <a:pt x="387" y="0"/>
                </a:lnTo>
                <a:lnTo>
                  <a:pt x="451" y="109"/>
                </a:lnTo>
                <a:lnTo>
                  <a:pt x="0" y="109"/>
                </a:lnTo>
                <a:close/>
              </a:path>
            </a:pathLst>
          </a:custGeom>
          <a:solidFill>
            <a:schemeClr val="accent2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1600" dirty="0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5" name="Freeform 8">
            <a:extLst>
              <a:ext uri="{FF2B5EF4-FFF2-40B4-BE49-F238E27FC236}">
                <a16:creationId xmlns:a16="http://schemas.microsoft.com/office/drawing/2014/main" xmlns="" id="{0F9AA6C4-8DF3-3A40-AF39-6C9D57957940}"/>
              </a:ext>
            </a:extLst>
          </p:cNvPr>
          <p:cNvSpPr>
            <a:spLocks/>
          </p:cNvSpPr>
          <p:nvPr/>
        </p:nvSpPr>
        <p:spPr bwMode="auto">
          <a:xfrm>
            <a:off x="4663726" y="4182005"/>
            <a:ext cx="2843679" cy="485178"/>
          </a:xfrm>
          <a:custGeom>
            <a:avLst/>
            <a:gdLst>
              <a:gd name="T0" fmla="*/ 0 w 633"/>
              <a:gd name="T1" fmla="*/ 108 h 108"/>
              <a:gd name="T2" fmla="*/ 62 w 633"/>
              <a:gd name="T3" fmla="*/ 0 h 108"/>
              <a:gd name="T4" fmla="*/ 570 w 633"/>
              <a:gd name="T5" fmla="*/ 0 h 108"/>
              <a:gd name="T6" fmla="*/ 633 w 633"/>
              <a:gd name="T7" fmla="*/ 108 h 108"/>
              <a:gd name="T8" fmla="*/ 0 w 633"/>
              <a:gd name="T9" fmla="*/ 108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3" h="108">
                <a:moveTo>
                  <a:pt x="0" y="108"/>
                </a:moveTo>
                <a:lnTo>
                  <a:pt x="62" y="0"/>
                </a:lnTo>
                <a:lnTo>
                  <a:pt x="570" y="0"/>
                </a:lnTo>
                <a:lnTo>
                  <a:pt x="633" y="108"/>
                </a:lnTo>
                <a:lnTo>
                  <a:pt x="0" y="108"/>
                </a:lnTo>
                <a:close/>
              </a:path>
            </a:pathLst>
          </a:custGeom>
          <a:solidFill>
            <a:schemeClr val="accent1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dirty="0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6" name="Freeform 9">
            <a:extLst>
              <a:ext uri="{FF2B5EF4-FFF2-40B4-BE49-F238E27FC236}">
                <a16:creationId xmlns:a16="http://schemas.microsoft.com/office/drawing/2014/main" xmlns="" id="{779E0FA4-476E-4748-828E-888EEF69081C}"/>
              </a:ext>
            </a:extLst>
          </p:cNvPr>
          <p:cNvSpPr>
            <a:spLocks/>
          </p:cNvSpPr>
          <p:nvPr/>
        </p:nvSpPr>
        <p:spPr bwMode="auto">
          <a:xfrm>
            <a:off x="4039283" y="4891802"/>
            <a:ext cx="4097053" cy="862538"/>
          </a:xfrm>
          <a:custGeom>
            <a:avLst/>
            <a:gdLst>
              <a:gd name="T0" fmla="*/ 0 w 912"/>
              <a:gd name="T1" fmla="*/ 192 h 192"/>
              <a:gd name="T2" fmla="*/ 111 w 912"/>
              <a:gd name="T3" fmla="*/ 0 h 192"/>
              <a:gd name="T4" fmla="*/ 801 w 912"/>
              <a:gd name="T5" fmla="*/ 0 h 192"/>
              <a:gd name="T6" fmla="*/ 912 w 912"/>
              <a:gd name="T7" fmla="*/ 192 h 192"/>
              <a:gd name="T8" fmla="*/ 0 w 912"/>
              <a:gd name="T9" fmla="*/ 19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12" h="192">
                <a:moveTo>
                  <a:pt x="0" y="192"/>
                </a:moveTo>
                <a:lnTo>
                  <a:pt x="111" y="0"/>
                </a:lnTo>
                <a:lnTo>
                  <a:pt x="801" y="0"/>
                </a:lnTo>
                <a:lnTo>
                  <a:pt x="912" y="192"/>
                </a:lnTo>
                <a:lnTo>
                  <a:pt x="0" y="192"/>
                </a:lnTo>
                <a:close/>
              </a:path>
            </a:pathLst>
          </a:custGeom>
          <a:solidFill>
            <a:schemeClr val="accent2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2000" dirty="0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7" name="Freeform 10">
            <a:extLst>
              <a:ext uri="{FF2B5EF4-FFF2-40B4-BE49-F238E27FC236}">
                <a16:creationId xmlns:a16="http://schemas.microsoft.com/office/drawing/2014/main" xmlns="" id="{887C9421-1E38-E449-833B-544C7EC7AE5D}"/>
              </a:ext>
            </a:extLst>
          </p:cNvPr>
          <p:cNvSpPr>
            <a:spLocks/>
          </p:cNvSpPr>
          <p:nvPr/>
        </p:nvSpPr>
        <p:spPr bwMode="auto">
          <a:xfrm>
            <a:off x="5481339" y="3247589"/>
            <a:ext cx="1325254" cy="220128"/>
          </a:xfrm>
          <a:custGeom>
            <a:avLst/>
            <a:gdLst>
              <a:gd name="T0" fmla="*/ 0 w 295"/>
              <a:gd name="T1" fmla="*/ 0 h 49"/>
              <a:gd name="T2" fmla="*/ 206 w 295"/>
              <a:gd name="T3" fmla="*/ 0 h 49"/>
              <a:gd name="T4" fmla="*/ 295 w 295"/>
              <a:gd name="T5" fmla="*/ 49 h 49"/>
              <a:gd name="T6" fmla="*/ 90 w 295"/>
              <a:gd name="T7" fmla="*/ 49 h 49"/>
              <a:gd name="T8" fmla="*/ 0 w 295"/>
              <a:gd name="T9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" h="49">
                <a:moveTo>
                  <a:pt x="0" y="0"/>
                </a:moveTo>
                <a:lnTo>
                  <a:pt x="206" y="0"/>
                </a:lnTo>
                <a:lnTo>
                  <a:pt x="295" y="49"/>
                </a:lnTo>
                <a:lnTo>
                  <a:pt x="90" y="49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8" name="Freeform 11">
            <a:extLst>
              <a:ext uri="{FF2B5EF4-FFF2-40B4-BE49-F238E27FC236}">
                <a16:creationId xmlns:a16="http://schemas.microsoft.com/office/drawing/2014/main" xmlns="" id="{4CE898C7-D520-A14C-9E71-37495CA9297B}"/>
              </a:ext>
            </a:extLst>
          </p:cNvPr>
          <p:cNvSpPr>
            <a:spLocks/>
          </p:cNvSpPr>
          <p:nvPr/>
        </p:nvSpPr>
        <p:spPr bwMode="auto">
          <a:xfrm>
            <a:off x="5068039" y="3957387"/>
            <a:ext cx="2156344" cy="224619"/>
          </a:xfrm>
          <a:custGeom>
            <a:avLst/>
            <a:gdLst>
              <a:gd name="T0" fmla="*/ 0 w 480"/>
              <a:gd name="T1" fmla="*/ 0 h 50"/>
              <a:gd name="T2" fmla="*/ 333 w 480"/>
              <a:gd name="T3" fmla="*/ 0 h 50"/>
              <a:gd name="T4" fmla="*/ 480 w 480"/>
              <a:gd name="T5" fmla="*/ 50 h 50"/>
              <a:gd name="T6" fmla="*/ 146 w 480"/>
              <a:gd name="T7" fmla="*/ 50 h 50"/>
              <a:gd name="T8" fmla="*/ 0 w 480"/>
              <a:gd name="T9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0" h="50">
                <a:moveTo>
                  <a:pt x="0" y="0"/>
                </a:moveTo>
                <a:lnTo>
                  <a:pt x="333" y="0"/>
                </a:lnTo>
                <a:lnTo>
                  <a:pt x="480" y="50"/>
                </a:lnTo>
                <a:lnTo>
                  <a:pt x="146" y="5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9" name="Freeform 12">
            <a:extLst>
              <a:ext uri="{FF2B5EF4-FFF2-40B4-BE49-F238E27FC236}">
                <a16:creationId xmlns:a16="http://schemas.microsoft.com/office/drawing/2014/main" xmlns="" id="{3F59445E-C967-5147-82EA-D8A1BC3C5D23}"/>
              </a:ext>
            </a:extLst>
          </p:cNvPr>
          <p:cNvSpPr>
            <a:spLocks/>
          </p:cNvSpPr>
          <p:nvPr/>
        </p:nvSpPr>
        <p:spPr bwMode="auto">
          <a:xfrm>
            <a:off x="4663726" y="4667184"/>
            <a:ext cx="2973957" cy="224619"/>
          </a:xfrm>
          <a:custGeom>
            <a:avLst/>
            <a:gdLst>
              <a:gd name="T0" fmla="*/ 0 w 662"/>
              <a:gd name="T1" fmla="*/ 0 h 50"/>
              <a:gd name="T2" fmla="*/ 461 w 662"/>
              <a:gd name="T3" fmla="*/ 0 h 50"/>
              <a:gd name="T4" fmla="*/ 662 w 662"/>
              <a:gd name="T5" fmla="*/ 50 h 50"/>
              <a:gd name="T6" fmla="*/ 201 w 662"/>
              <a:gd name="T7" fmla="*/ 50 h 50"/>
              <a:gd name="T8" fmla="*/ 0 w 662"/>
              <a:gd name="T9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62" h="50">
                <a:moveTo>
                  <a:pt x="0" y="0"/>
                </a:moveTo>
                <a:lnTo>
                  <a:pt x="461" y="0"/>
                </a:lnTo>
                <a:lnTo>
                  <a:pt x="662" y="50"/>
                </a:lnTo>
                <a:lnTo>
                  <a:pt x="201" y="5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0" name="Oval 13">
            <a:extLst>
              <a:ext uri="{FF2B5EF4-FFF2-40B4-BE49-F238E27FC236}">
                <a16:creationId xmlns:a16="http://schemas.microsoft.com/office/drawing/2014/main" xmlns="" id="{D63688FA-5873-B447-8D1F-5CDF3B19D8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3419" y="2267080"/>
            <a:ext cx="489671" cy="489671"/>
          </a:xfrm>
          <a:prstGeom prst="ellipse">
            <a:avLst/>
          </a:prstGeom>
          <a:solidFill>
            <a:schemeClr val="accent1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1" name="Oval 14">
            <a:extLst>
              <a:ext uri="{FF2B5EF4-FFF2-40B4-BE49-F238E27FC236}">
                <a16:creationId xmlns:a16="http://schemas.microsoft.com/office/drawing/2014/main" xmlns="" id="{1565EF96-D39F-F240-AFF8-91F806F77F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3420" y="3514720"/>
            <a:ext cx="489671" cy="480687"/>
          </a:xfrm>
          <a:prstGeom prst="ellipse">
            <a:avLst/>
          </a:prstGeom>
          <a:solidFill>
            <a:schemeClr val="accent2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2" name="Oval 15">
            <a:extLst>
              <a:ext uri="{FF2B5EF4-FFF2-40B4-BE49-F238E27FC236}">
                <a16:creationId xmlns:a16="http://schemas.microsoft.com/office/drawing/2014/main" xmlns="" id="{A1891355-814D-E149-AF08-64582717AF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3422" y="4759192"/>
            <a:ext cx="489671" cy="489671"/>
          </a:xfrm>
          <a:prstGeom prst="ellipse">
            <a:avLst/>
          </a:prstGeom>
          <a:solidFill>
            <a:schemeClr val="accent3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3" name="Oval 16">
            <a:extLst>
              <a:ext uri="{FF2B5EF4-FFF2-40B4-BE49-F238E27FC236}">
                <a16:creationId xmlns:a16="http://schemas.microsoft.com/office/drawing/2014/main" xmlns="" id="{DFEB96DF-B4E8-0541-ADD6-82025D0570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68620" y="2257515"/>
            <a:ext cx="485177" cy="489671"/>
          </a:xfrm>
          <a:prstGeom prst="ellipse">
            <a:avLst/>
          </a:prstGeom>
          <a:solidFill>
            <a:schemeClr val="accent1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4" name="Oval 17">
            <a:extLst>
              <a:ext uri="{FF2B5EF4-FFF2-40B4-BE49-F238E27FC236}">
                <a16:creationId xmlns:a16="http://schemas.microsoft.com/office/drawing/2014/main" xmlns="" id="{BCB8FD3F-B1CF-7749-8430-D96347297D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68622" y="3510309"/>
            <a:ext cx="485177" cy="480687"/>
          </a:xfrm>
          <a:prstGeom prst="ellipse">
            <a:avLst/>
          </a:prstGeom>
          <a:solidFill>
            <a:schemeClr val="accent4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5" name="Oval 18">
            <a:extLst>
              <a:ext uri="{FF2B5EF4-FFF2-40B4-BE49-F238E27FC236}">
                <a16:creationId xmlns:a16="http://schemas.microsoft.com/office/drawing/2014/main" xmlns="" id="{A4FCA197-1756-F049-99EB-53058FA0D2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68623" y="4759192"/>
            <a:ext cx="485177" cy="489671"/>
          </a:xfrm>
          <a:prstGeom prst="ellipse">
            <a:avLst/>
          </a:prstGeom>
          <a:solidFill>
            <a:schemeClr val="accent3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8" name="Freeform 8">
            <a:extLst>
              <a:ext uri="{FF2B5EF4-FFF2-40B4-BE49-F238E27FC236}">
                <a16:creationId xmlns:a16="http://schemas.microsoft.com/office/drawing/2014/main" xmlns="" id="{66BAEE3E-CA8D-084E-92F1-8ED17C076A4D}"/>
              </a:ext>
            </a:extLst>
          </p:cNvPr>
          <p:cNvSpPr>
            <a:spLocks noEditPoints="1"/>
          </p:cNvSpPr>
          <p:nvPr/>
        </p:nvSpPr>
        <p:spPr bwMode="auto">
          <a:xfrm>
            <a:off x="11000129" y="4840819"/>
            <a:ext cx="307790" cy="326414"/>
          </a:xfrm>
          <a:custGeom>
            <a:avLst/>
            <a:gdLst>
              <a:gd name="T0" fmla="*/ 71 w 133"/>
              <a:gd name="T1" fmla="*/ 114 h 141"/>
              <a:gd name="T2" fmla="*/ 13 w 133"/>
              <a:gd name="T3" fmla="*/ 113 h 141"/>
              <a:gd name="T4" fmla="*/ 9 w 133"/>
              <a:gd name="T5" fmla="*/ 15 h 141"/>
              <a:gd name="T6" fmla="*/ 78 w 133"/>
              <a:gd name="T7" fmla="*/ 11 h 141"/>
              <a:gd name="T8" fmla="*/ 82 w 133"/>
              <a:gd name="T9" fmla="*/ 87 h 141"/>
              <a:gd name="T10" fmla="*/ 89 w 133"/>
              <a:gd name="T11" fmla="*/ 86 h 141"/>
              <a:gd name="T12" fmla="*/ 91 w 133"/>
              <a:gd name="T13" fmla="*/ 13 h 141"/>
              <a:gd name="T14" fmla="*/ 13 w 133"/>
              <a:gd name="T15" fmla="*/ 0 h 141"/>
              <a:gd name="T16" fmla="*/ 0 w 133"/>
              <a:gd name="T17" fmla="*/ 120 h 141"/>
              <a:gd name="T18" fmla="*/ 62 w 133"/>
              <a:gd name="T19" fmla="*/ 133 h 141"/>
              <a:gd name="T20" fmla="*/ 70 w 133"/>
              <a:gd name="T21" fmla="*/ 114 h 141"/>
              <a:gd name="T22" fmla="*/ 52 w 133"/>
              <a:gd name="T23" fmla="*/ 4 h 141"/>
              <a:gd name="T24" fmla="*/ 52 w 133"/>
              <a:gd name="T25" fmla="*/ 6 h 141"/>
              <a:gd name="T26" fmla="*/ 38 w 133"/>
              <a:gd name="T27" fmla="*/ 5 h 141"/>
              <a:gd name="T28" fmla="*/ 46 w 133"/>
              <a:gd name="T29" fmla="*/ 129 h 141"/>
              <a:gd name="T30" fmla="*/ 46 w 133"/>
              <a:gd name="T31" fmla="*/ 117 h 141"/>
              <a:gd name="T32" fmla="*/ 46 w 133"/>
              <a:gd name="T33" fmla="*/ 129 h 141"/>
              <a:gd name="T34" fmla="*/ 63 w 133"/>
              <a:gd name="T35" fmla="*/ 71 h 141"/>
              <a:gd name="T36" fmla="*/ 68 w 133"/>
              <a:gd name="T37" fmla="*/ 49 h 141"/>
              <a:gd name="T38" fmla="*/ 27 w 133"/>
              <a:gd name="T39" fmla="*/ 69 h 141"/>
              <a:gd name="T40" fmla="*/ 57 w 133"/>
              <a:gd name="T41" fmla="*/ 54 h 141"/>
              <a:gd name="T42" fmla="*/ 61 w 133"/>
              <a:gd name="T43" fmla="*/ 54 h 141"/>
              <a:gd name="T44" fmla="*/ 59 w 133"/>
              <a:gd name="T45" fmla="*/ 66 h 141"/>
              <a:gd name="T46" fmla="*/ 57 w 133"/>
              <a:gd name="T47" fmla="*/ 54 h 141"/>
              <a:gd name="T48" fmla="*/ 50 w 133"/>
              <a:gd name="T49" fmla="*/ 52 h 141"/>
              <a:gd name="T50" fmla="*/ 52 w 133"/>
              <a:gd name="T51" fmla="*/ 64 h 141"/>
              <a:gd name="T52" fmla="*/ 48 w 133"/>
              <a:gd name="T53" fmla="*/ 64 h 141"/>
              <a:gd name="T54" fmla="*/ 39 w 133"/>
              <a:gd name="T55" fmla="*/ 54 h 141"/>
              <a:gd name="T56" fmla="*/ 43 w 133"/>
              <a:gd name="T57" fmla="*/ 54 h 141"/>
              <a:gd name="T58" fmla="*/ 41 w 133"/>
              <a:gd name="T59" fmla="*/ 66 h 141"/>
              <a:gd name="T60" fmla="*/ 39 w 133"/>
              <a:gd name="T61" fmla="*/ 54 h 141"/>
              <a:gd name="T62" fmla="*/ 32 w 133"/>
              <a:gd name="T63" fmla="*/ 52 h 141"/>
              <a:gd name="T64" fmla="*/ 34 w 133"/>
              <a:gd name="T65" fmla="*/ 64 h 141"/>
              <a:gd name="T66" fmla="*/ 30 w 133"/>
              <a:gd name="T67" fmla="*/ 64 h 141"/>
              <a:gd name="T68" fmla="*/ 68 w 133"/>
              <a:gd name="T69" fmla="*/ 48 h 141"/>
              <a:gd name="T70" fmla="*/ 19 w 133"/>
              <a:gd name="T71" fmla="*/ 44 h 141"/>
              <a:gd name="T72" fmla="*/ 28 w 133"/>
              <a:gd name="T73" fmla="*/ 40 h 141"/>
              <a:gd name="T74" fmla="*/ 38 w 133"/>
              <a:gd name="T75" fmla="*/ 28 h 141"/>
              <a:gd name="T76" fmla="*/ 41 w 133"/>
              <a:gd name="T77" fmla="*/ 31 h 141"/>
              <a:gd name="T78" fmla="*/ 30 w 133"/>
              <a:gd name="T79" fmla="*/ 40 h 141"/>
              <a:gd name="T80" fmla="*/ 52 w 133"/>
              <a:gd name="T81" fmla="*/ 32 h 141"/>
              <a:gd name="T82" fmla="*/ 50 w 133"/>
              <a:gd name="T83" fmla="*/ 28 h 141"/>
              <a:gd name="T84" fmla="*/ 53 w 133"/>
              <a:gd name="T85" fmla="*/ 31 h 141"/>
              <a:gd name="T86" fmla="*/ 68 w 133"/>
              <a:gd name="T87" fmla="*/ 40 h 141"/>
              <a:gd name="T88" fmla="*/ 68 w 133"/>
              <a:gd name="T89" fmla="*/ 48 h 141"/>
              <a:gd name="T90" fmla="*/ 128 w 133"/>
              <a:gd name="T91" fmla="*/ 127 h 141"/>
              <a:gd name="T92" fmla="*/ 102 w 133"/>
              <a:gd name="T93" fmla="*/ 138 h 141"/>
              <a:gd name="T94" fmla="*/ 97 w 133"/>
              <a:gd name="T95" fmla="*/ 139 h 141"/>
              <a:gd name="T96" fmla="*/ 64 w 133"/>
              <a:gd name="T97" fmla="*/ 124 h 141"/>
              <a:gd name="T98" fmla="*/ 84 w 133"/>
              <a:gd name="T99" fmla="*/ 123 h 141"/>
              <a:gd name="T100" fmla="*/ 81 w 133"/>
              <a:gd name="T101" fmla="*/ 119 h 141"/>
              <a:gd name="T102" fmla="*/ 62 w 133"/>
              <a:gd name="T103" fmla="*/ 79 h 141"/>
              <a:gd name="T104" fmla="*/ 83 w 133"/>
              <a:gd name="T105" fmla="*/ 101 h 141"/>
              <a:gd name="T106" fmla="*/ 93 w 133"/>
              <a:gd name="T107" fmla="*/ 94 h 141"/>
              <a:gd name="T108" fmla="*/ 95 w 133"/>
              <a:gd name="T109" fmla="*/ 88 h 141"/>
              <a:gd name="T110" fmla="*/ 105 w 133"/>
              <a:gd name="T111" fmla="*/ 92 h 141"/>
              <a:gd name="T112" fmla="*/ 115 w 133"/>
              <a:gd name="T113" fmla="*/ 86 h 141"/>
              <a:gd name="T114" fmla="*/ 125 w 133"/>
              <a:gd name="T115" fmla="*/ 101 h 141"/>
              <a:gd name="T116" fmla="*/ 130 w 133"/>
              <a:gd name="T117" fmla="*/ 120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33" h="141">
                <a:moveTo>
                  <a:pt x="70" y="114"/>
                </a:moveTo>
                <a:cubicBezTo>
                  <a:pt x="70" y="114"/>
                  <a:pt x="70" y="114"/>
                  <a:pt x="71" y="114"/>
                </a:cubicBezTo>
                <a:cubicBezTo>
                  <a:pt x="70" y="113"/>
                  <a:pt x="70" y="113"/>
                  <a:pt x="70" y="113"/>
                </a:cubicBezTo>
                <a:cubicBezTo>
                  <a:pt x="13" y="113"/>
                  <a:pt x="13" y="113"/>
                  <a:pt x="13" y="113"/>
                </a:cubicBezTo>
                <a:cubicBezTo>
                  <a:pt x="11" y="113"/>
                  <a:pt x="9" y="111"/>
                  <a:pt x="9" y="109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3"/>
                  <a:pt x="11" y="11"/>
                  <a:pt x="13" y="11"/>
                </a:cubicBezTo>
                <a:cubicBezTo>
                  <a:pt x="78" y="11"/>
                  <a:pt x="78" y="11"/>
                  <a:pt x="78" y="11"/>
                </a:cubicBezTo>
                <a:cubicBezTo>
                  <a:pt x="80" y="11"/>
                  <a:pt x="82" y="13"/>
                  <a:pt x="82" y="15"/>
                </a:cubicBezTo>
                <a:cubicBezTo>
                  <a:pt x="82" y="87"/>
                  <a:pt x="82" y="87"/>
                  <a:pt x="82" y="87"/>
                </a:cubicBezTo>
                <a:cubicBezTo>
                  <a:pt x="83" y="86"/>
                  <a:pt x="85" y="86"/>
                  <a:pt x="87" y="86"/>
                </a:cubicBezTo>
                <a:cubicBezTo>
                  <a:pt x="88" y="86"/>
                  <a:pt x="89" y="86"/>
                  <a:pt x="89" y="86"/>
                </a:cubicBezTo>
                <a:cubicBezTo>
                  <a:pt x="90" y="85"/>
                  <a:pt x="90" y="84"/>
                  <a:pt x="91" y="84"/>
                </a:cubicBezTo>
                <a:cubicBezTo>
                  <a:pt x="91" y="13"/>
                  <a:pt x="91" y="13"/>
                  <a:pt x="91" y="13"/>
                </a:cubicBezTo>
                <a:cubicBezTo>
                  <a:pt x="91" y="6"/>
                  <a:pt x="85" y="0"/>
                  <a:pt x="78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6" y="0"/>
                  <a:pt x="0" y="6"/>
                  <a:pt x="0" y="13"/>
                </a:cubicBezTo>
                <a:cubicBezTo>
                  <a:pt x="0" y="120"/>
                  <a:pt x="0" y="120"/>
                  <a:pt x="0" y="120"/>
                </a:cubicBezTo>
                <a:cubicBezTo>
                  <a:pt x="0" y="127"/>
                  <a:pt x="6" y="133"/>
                  <a:pt x="13" y="133"/>
                </a:cubicBezTo>
                <a:cubicBezTo>
                  <a:pt x="62" y="133"/>
                  <a:pt x="62" y="133"/>
                  <a:pt x="62" y="133"/>
                </a:cubicBezTo>
                <a:cubicBezTo>
                  <a:pt x="59" y="131"/>
                  <a:pt x="58" y="127"/>
                  <a:pt x="59" y="123"/>
                </a:cubicBezTo>
                <a:cubicBezTo>
                  <a:pt x="60" y="118"/>
                  <a:pt x="64" y="114"/>
                  <a:pt x="70" y="114"/>
                </a:cubicBezTo>
                <a:close/>
                <a:moveTo>
                  <a:pt x="39" y="4"/>
                </a:moveTo>
                <a:cubicBezTo>
                  <a:pt x="52" y="4"/>
                  <a:pt x="52" y="4"/>
                  <a:pt x="52" y="4"/>
                </a:cubicBezTo>
                <a:cubicBezTo>
                  <a:pt x="53" y="4"/>
                  <a:pt x="53" y="4"/>
                  <a:pt x="53" y="5"/>
                </a:cubicBezTo>
                <a:cubicBezTo>
                  <a:pt x="53" y="6"/>
                  <a:pt x="53" y="6"/>
                  <a:pt x="52" y="6"/>
                </a:cubicBezTo>
                <a:cubicBezTo>
                  <a:pt x="39" y="6"/>
                  <a:pt x="39" y="6"/>
                  <a:pt x="39" y="6"/>
                </a:cubicBezTo>
                <a:cubicBezTo>
                  <a:pt x="38" y="6"/>
                  <a:pt x="38" y="6"/>
                  <a:pt x="38" y="5"/>
                </a:cubicBezTo>
                <a:cubicBezTo>
                  <a:pt x="38" y="4"/>
                  <a:pt x="38" y="4"/>
                  <a:pt x="39" y="4"/>
                </a:cubicBezTo>
                <a:close/>
                <a:moveTo>
                  <a:pt x="46" y="129"/>
                </a:moveTo>
                <a:cubicBezTo>
                  <a:pt x="42" y="129"/>
                  <a:pt x="39" y="126"/>
                  <a:pt x="39" y="123"/>
                </a:cubicBezTo>
                <a:cubicBezTo>
                  <a:pt x="39" y="120"/>
                  <a:pt x="42" y="117"/>
                  <a:pt x="46" y="117"/>
                </a:cubicBezTo>
                <a:cubicBezTo>
                  <a:pt x="49" y="117"/>
                  <a:pt x="52" y="120"/>
                  <a:pt x="52" y="123"/>
                </a:cubicBezTo>
                <a:cubicBezTo>
                  <a:pt x="52" y="126"/>
                  <a:pt x="49" y="129"/>
                  <a:pt x="46" y="129"/>
                </a:cubicBezTo>
                <a:close/>
                <a:moveTo>
                  <a:pt x="28" y="71"/>
                </a:move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4" y="70"/>
                  <a:pt x="64" y="69"/>
                </a:cubicBezTo>
                <a:cubicBezTo>
                  <a:pt x="68" y="49"/>
                  <a:pt x="68" y="49"/>
                  <a:pt x="68" y="49"/>
                </a:cubicBezTo>
                <a:cubicBezTo>
                  <a:pt x="23" y="49"/>
                  <a:pt x="23" y="49"/>
                  <a:pt x="23" y="49"/>
                </a:cubicBezTo>
                <a:cubicBezTo>
                  <a:pt x="27" y="69"/>
                  <a:pt x="27" y="69"/>
                  <a:pt x="27" y="69"/>
                </a:cubicBezTo>
                <a:cubicBezTo>
                  <a:pt x="27" y="70"/>
                  <a:pt x="28" y="71"/>
                  <a:pt x="28" y="71"/>
                </a:cubicBezTo>
                <a:close/>
                <a:moveTo>
                  <a:pt x="57" y="54"/>
                </a:moveTo>
                <a:cubicBezTo>
                  <a:pt x="57" y="53"/>
                  <a:pt x="58" y="52"/>
                  <a:pt x="59" y="52"/>
                </a:cubicBezTo>
                <a:cubicBezTo>
                  <a:pt x="60" y="52"/>
                  <a:pt x="61" y="53"/>
                  <a:pt x="61" y="54"/>
                </a:cubicBezTo>
                <a:cubicBezTo>
                  <a:pt x="61" y="64"/>
                  <a:pt x="61" y="64"/>
                  <a:pt x="61" y="64"/>
                </a:cubicBezTo>
                <a:cubicBezTo>
                  <a:pt x="61" y="65"/>
                  <a:pt x="60" y="66"/>
                  <a:pt x="59" y="66"/>
                </a:cubicBezTo>
                <a:cubicBezTo>
                  <a:pt x="58" y="66"/>
                  <a:pt x="57" y="65"/>
                  <a:pt x="57" y="64"/>
                </a:cubicBezTo>
                <a:lnTo>
                  <a:pt x="57" y="54"/>
                </a:lnTo>
                <a:close/>
                <a:moveTo>
                  <a:pt x="48" y="54"/>
                </a:moveTo>
                <a:cubicBezTo>
                  <a:pt x="48" y="53"/>
                  <a:pt x="49" y="52"/>
                  <a:pt x="50" y="52"/>
                </a:cubicBezTo>
                <a:cubicBezTo>
                  <a:pt x="51" y="52"/>
                  <a:pt x="52" y="53"/>
                  <a:pt x="52" y="54"/>
                </a:cubicBezTo>
                <a:cubicBezTo>
                  <a:pt x="52" y="64"/>
                  <a:pt x="52" y="64"/>
                  <a:pt x="52" y="64"/>
                </a:cubicBezTo>
                <a:cubicBezTo>
                  <a:pt x="52" y="65"/>
                  <a:pt x="51" y="66"/>
                  <a:pt x="50" y="66"/>
                </a:cubicBezTo>
                <a:cubicBezTo>
                  <a:pt x="49" y="66"/>
                  <a:pt x="48" y="65"/>
                  <a:pt x="48" y="64"/>
                </a:cubicBezTo>
                <a:lnTo>
                  <a:pt x="48" y="54"/>
                </a:lnTo>
                <a:close/>
                <a:moveTo>
                  <a:pt x="39" y="54"/>
                </a:moveTo>
                <a:cubicBezTo>
                  <a:pt x="39" y="53"/>
                  <a:pt x="40" y="52"/>
                  <a:pt x="41" y="52"/>
                </a:cubicBezTo>
                <a:cubicBezTo>
                  <a:pt x="42" y="52"/>
                  <a:pt x="43" y="53"/>
                  <a:pt x="43" y="54"/>
                </a:cubicBezTo>
                <a:cubicBezTo>
                  <a:pt x="43" y="64"/>
                  <a:pt x="43" y="64"/>
                  <a:pt x="43" y="64"/>
                </a:cubicBezTo>
                <a:cubicBezTo>
                  <a:pt x="43" y="65"/>
                  <a:pt x="42" y="66"/>
                  <a:pt x="41" y="66"/>
                </a:cubicBezTo>
                <a:cubicBezTo>
                  <a:pt x="40" y="66"/>
                  <a:pt x="39" y="65"/>
                  <a:pt x="39" y="64"/>
                </a:cubicBezTo>
                <a:lnTo>
                  <a:pt x="39" y="54"/>
                </a:lnTo>
                <a:close/>
                <a:moveTo>
                  <a:pt x="30" y="54"/>
                </a:moveTo>
                <a:cubicBezTo>
                  <a:pt x="30" y="53"/>
                  <a:pt x="31" y="52"/>
                  <a:pt x="32" y="52"/>
                </a:cubicBezTo>
                <a:cubicBezTo>
                  <a:pt x="33" y="52"/>
                  <a:pt x="34" y="53"/>
                  <a:pt x="34" y="54"/>
                </a:cubicBezTo>
                <a:cubicBezTo>
                  <a:pt x="34" y="64"/>
                  <a:pt x="34" y="64"/>
                  <a:pt x="34" y="64"/>
                </a:cubicBezTo>
                <a:cubicBezTo>
                  <a:pt x="34" y="65"/>
                  <a:pt x="33" y="66"/>
                  <a:pt x="32" y="66"/>
                </a:cubicBezTo>
                <a:cubicBezTo>
                  <a:pt x="31" y="66"/>
                  <a:pt x="30" y="65"/>
                  <a:pt x="30" y="64"/>
                </a:cubicBezTo>
                <a:lnTo>
                  <a:pt x="30" y="54"/>
                </a:lnTo>
                <a:close/>
                <a:moveTo>
                  <a:pt x="68" y="48"/>
                </a:moveTo>
                <a:cubicBezTo>
                  <a:pt x="23" y="48"/>
                  <a:pt x="23" y="48"/>
                  <a:pt x="23" y="48"/>
                </a:cubicBezTo>
                <a:cubicBezTo>
                  <a:pt x="21" y="48"/>
                  <a:pt x="19" y="46"/>
                  <a:pt x="19" y="44"/>
                </a:cubicBezTo>
                <a:cubicBezTo>
                  <a:pt x="19" y="42"/>
                  <a:pt x="21" y="40"/>
                  <a:pt x="23" y="40"/>
                </a:cubicBezTo>
                <a:cubicBezTo>
                  <a:pt x="28" y="40"/>
                  <a:pt x="28" y="40"/>
                  <a:pt x="28" y="40"/>
                </a:cubicBezTo>
                <a:cubicBezTo>
                  <a:pt x="38" y="31"/>
                  <a:pt x="38" y="31"/>
                  <a:pt x="38" y="31"/>
                </a:cubicBezTo>
                <a:cubicBezTo>
                  <a:pt x="37" y="30"/>
                  <a:pt x="37" y="29"/>
                  <a:pt x="38" y="28"/>
                </a:cubicBezTo>
                <a:cubicBezTo>
                  <a:pt x="39" y="27"/>
                  <a:pt x="40" y="27"/>
                  <a:pt x="41" y="28"/>
                </a:cubicBezTo>
                <a:cubicBezTo>
                  <a:pt x="42" y="29"/>
                  <a:pt x="42" y="31"/>
                  <a:pt x="41" y="31"/>
                </a:cubicBezTo>
                <a:cubicBezTo>
                  <a:pt x="41" y="32"/>
                  <a:pt x="40" y="32"/>
                  <a:pt x="39" y="32"/>
                </a:cubicBezTo>
                <a:cubicBezTo>
                  <a:pt x="30" y="40"/>
                  <a:pt x="30" y="40"/>
                  <a:pt x="30" y="40"/>
                </a:cubicBezTo>
                <a:cubicBezTo>
                  <a:pt x="61" y="40"/>
                  <a:pt x="61" y="40"/>
                  <a:pt x="61" y="40"/>
                </a:cubicBezTo>
                <a:cubicBezTo>
                  <a:pt x="52" y="32"/>
                  <a:pt x="52" y="32"/>
                  <a:pt x="52" y="32"/>
                </a:cubicBezTo>
                <a:cubicBezTo>
                  <a:pt x="51" y="32"/>
                  <a:pt x="50" y="32"/>
                  <a:pt x="50" y="31"/>
                </a:cubicBezTo>
                <a:cubicBezTo>
                  <a:pt x="49" y="31"/>
                  <a:pt x="49" y="29"/>
                  <a:pt x="50" y="28"/>
                </a:cubicBezTo>
                <a:cubicBezTo>
                  <a:pt x="51" y="27"/>
                  <a:pt x="52" y="27"/>
                  <a:pt x="53" y="28"/>
                </a:cubicBezTo>
                <a:cubicBezTo>
                  <a:pt x="54" y="29"/>
                  <a:pt x="54" y="30"/>
                  <a:pt x="53" y="31"/>
                </a:cubicBezTo>
                <a:cubicBezTo>
                  <a:pt x="63" y="40"/>
                  <a:pt x="63" y="40"/>
                  <a:pt x="63" y="40"/>
                </a:cubicBezTo>
                <a:cubicBezTo>
                  <a:pt x="68" y="40"/>
                  <a:pt x="68" y="40"/>
                  <a:pt x="68" y="40"/>
                </a:cubicBezTo>
                <a:cubicBezTo>
                  <a:pt x="71" y="40"/>
                  <a:pt x="72" y="42"/>
                  <a:pt x="72" y="44"/>
                </a:cubicBezTo>
                <a:cubicBezTo>
                  <a:pt x="72" y="46"/>
                  <a:pt x="71" y="48"/>
                  <a:pt x="68" y="48"/>
                </a:cubicBezTo>
                <a:close/>
                <a:moveTo>
                  <a:pt x="130" y="120"/>
                </a:moveTo>
                <a:cubicBezTo>
                  <a:pt x="131" y="122"/>
                  <a:pt x="130" y="126"/>
                  <a:pt x="128" y="127"/>
                </a:cubicBezTo>
                <a:cubicBezTo>
                  <a:pt x="109" y="139"/>
                  <a:pt x="109" y="139"/>
                  <a:pt x="109" y="139"/>
                </a:cubicBezTo>
                <a:cubicBezTo>
                  <a:pt x="107" y="141"/>
                  <a:pt x="104" y="140"/>
                  <a:pt x="102" y="138"/>
                </a:cubicBezTo>
                <a:cubicBezTo>
                  <a:pt x="102" y="138"/>
                  <a:pt x="101" y="138"/>
                  <a:pt x="101" y="139"/>
                </a:cubicBezTo>
                <a:cubicBezTo>
                  <a:pt x="100" y="139"/>
                  <a:pt x="98" y="139"/>
                  <a:pt x="97" y="139"/>
                </a:cubicBezTo>
                <a:cubicBezTo>
                  <a:pt x="69" y="132"/>
                  <a:pt x="69" y="132"/>
                  <a:pt x="69" y="132"/>
                </a:cubicBezTo>
                <a:cubicBezTo>
                  <a:pt x="66" y="131"/>
                  <a:pt x="64" y="128"/>
                  <a:pt x="64" y="124"/>
                </a:cubicBezTo>
                <a:cubicBezTo>
                  <a:pt x="65" y="121"/>
                  <a:pt x="68" y="119"/>
                  <a:pt x="71" y="120"/>
                </a:cubicBezTo>
                <a:cubicBezTo>
                  <a:pt x="84" y="123"/>
                  <a:pt x="84" y="123"/>
                  <a:pt x="84" y="123"/>
                </a:cubicBezTo>
                <a:cubicBezTo>
                  <a:pt x="83" y="122"/>
                  <a:pt x="83" y="122"/>
                  <a:pt x="83" y="122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61" y="88"/>
                  <a:pt x="61" y="88"/>
                  <a:pt x="61" y="88"/>
                </a:cubicBezTo>
                <a:cubicBezTo>
                  <a:pt x="59" y="85"/>
                  <a:pt x="59" y="81"/>
                  <a:pt x="62" y="79"/>
                </a:cubicBezTo>
                <a:cubicBezTo>
                  <a:pt x="65" y="77"/>
                  <a:pt x="68" y="78"/>
                  <a:pt x="70" y="81"/>
                </a:cubicBezTo>
                <a:cubicBezTo>
                  <a:pt x="83" y="101"/>
                  <a:pt x="83" y="101"/>
                  <a:pt x="83" y="101"/>
                </a:cubicBezTo>
                <a:cubicBezTo>
                  <a:pt x="81" y="98"/>
                  <a:pt x="82" y="94"/>
                  <a:pt x="84" y="92"/>
                </a:cubicBezTo>
                <a:cubicBezTo>
                  <a:pt x="87" y="91"/>
                  <a:pt x="91" y="92"/>
                  <a:pt x="93" y="94"/>
                </a:cubicBezTo>
                <a:cubicBezTo>
                  <a:pt x="94" y="96"/>
                  <a:pt x="94" y="96"/>
                  <a:pt x="94" y="96"/>
                </a:cubicBezTo>
                <a:cubicBezTo>
                  <a:pt x="92" y="93"/>
                  <a:pt x="93" y="89"/>
                  <a:pt x="95" y="88"/>
                </a:cubicBezTo>
                <a:cubicBezTo>
                  <a:pt x="98" y="86"/>
                  <a:pt x="102" y="87"/>
                  <a:pt x="104" y="90"/>
                </a:cubicBezTo>
                <a:cubicBezTo>
                  <a:pt x="105" y="92"/>
                  <a:pt x="105" y="92"/>
                  <a:pt x="105" y="92"/>
                </a:cubicBezTo>
                <a:cubicBezTo>
                  <a:pt x="103" y="89"/>
                  <a:pt x="104" y="85"/>
                  <a:pt x="107" y="84"/>
                </a:cubicBezTo>
                <a:cubicBezTo>
                  <a:pt x="109" y="82"/>
                  <a:pt x="113" y="83"/>
                  <a:pt x="115" y="86"/>
                </a:cubicBezTo>
                <a:cubicBezTo>
                  <a:pt x="120" y="94"/>
                  <a:pt x="120" y="94"/>
                  <a:pt x="120" y="94"/>
                </a:cubicBezTo>
                <a:cubicBezTo>
                  <a:pt x="125" y="101"/>
                  <a:pt x="125" y="101"/>
                  <a:pt x="125" y="101"/>
                </a:cubicBezTo>
                <a:cubicBezTo>
                  <a:pt x="130" y="109"/>
                  <a:pt x="130" y="109"/>
                  <a:pt x="130" y="109"/>
                </a:cubicBezTo>
                <a:cubicBezTo>
                  <a:pt x="133" y="113"/>
                  <a:pt x="132" y="117"/>
                  <a:pt x="130" y="1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7110C89B-0E65-4C4F-9E3C-C5DAAC9BFE66}"/>
              </a:ext>
            </a:extLst>
          </p:cNvPr>
          <p:cNvSpPr txBox="1"/>
          <p:nvPr/>
        </p:nvSpPr>
        <p:spPr>
          <a:xfrm>
            <a:off x="1669903" y="2240685"/>
            <a:ext cx="2952328" cy="35625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30000"/>
              </a:lnSpc>
            </a:pPr>
            <a:r>
              <a:rPr lang="ru-RU" altLang="zh-CN" sz="1400" dirty="0" smtClean="0">
                <a:solidFill>
                  <a:srgbClr val="000000">
                    <a:lumMod val="65000"/>
                    <a:lumOff val="35000"/>
                  </a:srgb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Электронный журнал</a:t>
            </a:r>
            <a:endParaRPr lang="zh-CN" altLang="en-US" sz="1400" dirty="0">
              <a:solidFill>
                <a:srgbClr val="000000">
                  <a:lumMod val="65000"/>
                  <a:lumOff val="35000"/>
                </a:srgb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C039E851-9979-EF49-8E3E-DFC06DC4E898}"/>
              </a:ext>
            </a:extLst>
          </p:cNvPr>
          <p:cNvSpPr txBox="1"/>
          <p:nvPr/>
        </p:nvSpPr>
        <p:spPr>
          <a:xfrm>
            <a:off x="1649842" y="3431974"/>
            <a:ext cx="3076941" cy="9325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30000"/>
              </a:lnSpc>
            </a:pPr>
            <a:r>
              <a:rPr lang="ru-RU" altLang="zh-CN" sz="1400" dirty="0" smtClean="0">
                <a:solidFill>
                  <a:srgbClr val="000000">
                    <a:lumMod val="65000"/>
                    <a:lumOff val="35000"/>
                  </a:srgb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Учет остатков, уведомления о необходимости пополнения запасов</a:t>
            </a:r>
            <a:endParaRPr lang="zh-CN" altLang="en-US" sz="1400" dirty="0">
              <a:solidFill>
                <a:srgbClr val="000000">
                  <a:lumMod val="65000"/>
                  <a:lumOff val="35000"/>
                </a:srgb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7E518837-7C7D-1242-B6B4-2B2E5E7ADBCF}"/>
              </a:ext>
            </a:extLst>
          </p:cNvPr>
          <p:cNvSpPr txBox="1"/>
          <p:nvPr/>
        </p:nvSpPr>
        <p:spPr>
          <a:xfrm>
            <a:off x="1563865" y="4667183"/>
            <a:ext cx="3164405" cy="9325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30000"/>
              </a:lnSpc>
            </a:pPr>
            <a:r>
              <a:rPr lang="ru-RU" altLang="zh-CN" sz="1400" dirty="0" smtClean="0">
                <a:solidFill>
                  <a:srgbClr val="000000">
                    <a:lumMod val="65000"/>
                    <a:lumOff val="35000"/>
                  </a:srgb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Печать отчета (ежедневный, ежемесячный, квартальный, годовой)</a:t>
            </a:r>
            <a:endParaRPr lang="zh-CN" altLang="en-US" sz="1400" dirty="0">
              <a:solidFill>
                <a:srgbClr val="000000">
                  <a:lumMod val="65000"/>
                  <a:lumOff val="35000"/>
                </a:srgb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xmlns="" id="{AB2A9912-1858-9D42-BE00-FEECE9D87FDF}"/>
              </a:ext>
            </a:extLst>
          </p:cNvPr>
          <p:cNvSpPr txBox="1"/>
          <p:nvPr/>
        </p:nvSpPr>
        <p:spPr>
          <a:xfrm>
            <a:off x="7352259" y="2205357"/>
            <a:ext cx="3389255" cy="9325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30000"/>
              </a:lnSpc>
            </a:pPr>
            <a:r>
              <a:rPr lang="ru-RU" altLang="zh-CN" sz="1400" dirty="0" smtClean="0">
                <a:solidFill>
                  <a:srgbClr val="000000">
                    <a:lumMod val="65000"/>
                    <a:lumOff val="35000"/>
                  </a:srgb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Учет срока годности медикаментов и расходных материалов</a:t>
            </a:r>
            <a:endParaRPr lang="zh-CN" altLang="en-US" sz="1400" dirty="0">
              <a:solidFill>
                <a:srgbClr val="000000">
                  <a:lumMod val="65000"/>
                  <a:lumOff val="35000"/>
                </a:srgb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xmlns="" id="{07249123-3DB8-FA4A-9A0E-391329E8BA7B}"/>
              </a:ext>
            </a:extLst>
          </p:cNvPr>
          <p:cNvSpPr txBox="1"/>
          <p:nvPr/>
        </p:nvSpPr>
        <p:spPr>
          <a:xfrm>
            <a:off x="8099073" y="3476768"/>
            <a:ext cx="2664296" cy="9325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30000"/>
              </a:lnSpc>
            </a:pPr>
            <a:r>
              <a:rPr lang="ru-RU" altLang="zh-CN" sz="1400" dirty="0" smtClean="0">
                <a:solidFill>
                  <a:srgbClr val="000000">
                    <a:lumMod val="65000"/>
                    <a:lumOff val="35000"/>
                  </a:srgb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Предметно-количественный учет препаратов </a:t>
            </a:r>
            <a:endParaRPr lang="zh-CN" altLang="en-US" sz="1400" dirty="0">
              <a:solidFill>
                <a:srgbClr val="000000">
                  <a:lumMod val="65000"/>
                  <a:lumOff val="35000"/>
                </a:srgb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325C06A6-FEED-7346-96B7-D9C0C813B717}"/>
              </a:ext>
            </a:extLst>
          </p:cNvPr>
          <p:cNvSpPr txBox="1"/>
          <p:nvPr/>
        </p:nvSpPr>
        <p:spPr>
          <a:xfrm>
            <a:off x="7637683" y="4657777"/>
            <a:ext cx="3169971" cy="9325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30000"/>
              </a:lnSpc>
            </a:pPr>
            <a:r>
              <a:rPr lang="ru-RU" altLang="zh-CN" sz="1400" dirty="0" smtClean="0">
                <a:solidFill>
                  <a:srgbClr val="000000">
                    <a:lumMod val="65000"/>
                    <a:lumOff val="35000"/>
                  </a:srgb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Мобильное приложение для учета препаратов подлежащих отчетности</a:t>
            </a:r>
            <a:endParaRPr lang="zh-CN" altLang="en-US" sz="1400" dirty="0">
              <a:solidFill>
                <a:srgbClr val="000000">
                  <a:lumMod val="65000"/>
                  <a:lumOff val="35000"/>
                </a:srgb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934" y="2358811"/>
            <a:ext cx="334343" cy="3310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974" y="3580675"/>
            <a:ext cx="303303" cy="3033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756" y="4779493"/>
            <a:ext cx="426697" cy="4266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7302" y="2371810"/>
            <a:ext cx="261079" cy="2610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48754" y="3622206"/>
            <a:ext cx="318174" cy="318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2823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1" dur="3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900"/>
                                </p:stCondLst>
                                <p:childTnLst>
                                  <p:par>
                                    <p:cTn id="17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9" dur="3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200"/>
                                </p:stCondLst>
                                <p:childTnLst>
                                  <p:par>
                                    <p:cTn id="2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5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7" dur="3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2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1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3" presetID="2" presetClass="entr" presetSubtype="8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5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6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fill="hold" grpId="0" nodeType="withEffect" p14:presetBounceEnd="4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9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0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8" fill="hold" grpId="0" nodeType="withEffect" p14:presetBounceEnd="4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3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4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fill="hold" grpId="0" nodeType="withEffect" p14:presetBounceEnd="4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7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8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fill="hold" grpId="0" nodeType="withEffect" p14:presetBounceEnd="4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1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2" fill="hold" grpId="0" nodeType="withEffect" p14:presetBounceEnd="4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5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6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61" presetID="1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50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64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500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68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500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72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6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0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500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4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3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39" grpId="0" animBg="1"/>
          <p:bldP spid="40" grpId="0" animBg="1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48" grpId="0" animBg="1"/>
          <p:bldP spid="52" grpId="0"/>
          <p:bldP spid="53" grpId="0"/>
          <p:bldP spid="54" grpId="0"/>
          <p:bldP spid="55" grpId="0"/>
          <p:bldP spid="56" grpId="0"/>
          <p:bldP spid="5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1" dur="3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900"/>
                                </p:stCondLst>
                                <p:childTnLst>
                                  <p:par>
                                    <p:cTn id="17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9" dur="3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200"/>
                                </p:stCondLst>
                                <p:childTnLst>
                                  <p:par>
                                    <p:cTn id="2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5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7" dur="3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2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1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3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61" presetID="1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50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64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500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68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500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72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6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0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500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4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3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39" grpId="0" animBg="1"/>
          <p:bldP spid="40" grpId="0" animBg="1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48" grpId="0" animBg="1"/>
          <p:bldP spid="52" grpId="0"/>
          <p:bldP spid="53" grpId="0"/>
          <p:bldP spid="54" grpId="0"/>
          <p:bldP spid="55" grpId="0"/>
          <p:bldP spid="56" grpId="0"/>
          <p:bldP spid="57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061F102-B500-044D-B150-F1882D7D6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8C1B06D1-9D27-414C-BECF-B02CC58E3BDC}"/>
              </a:ext>
            </a:extLst>
          </p:cNvPr>
          <p:cNvGrpSpPr/>
          <p:nvPr/>
        </p:nvGrpSpPr>
        <p:grpSpPr>
          <a:xfrm>
            <a:off x="4135284" y="1844729"/>
            <a:ext cx="1049867" cy="1049867"/>
            <a:chOff x="4343400" y="1854885"/>
            <a:chExt cx="457200" cy="4572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xmlns="" id="{019DD0E3-D548-E14F-B423-C017ED644577}"/>
                </a:ext>
              </a:extLst>
            </p:cNvPr>
            <p:cNvSpPr/>
            <p:nvPr/>
          </p:nvSpPr>
          <p:spPr>
            <a:xfrm>
              <a:off x="4343400" y="1854885"/>
              <a:ext cx="457200" cy="4572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xmlns="" id="{07AB0B8D-8596-A546-9F1A-D41182FA0740}"/>
                </a:ext>
              </a:extLst>
            </p:cNvPr>
            <p:cNvSpPr/>
            <p:nvPr/>
          </p:nvSpPr>
          <p:spPr>
            <a:xfrm>
              <a:off x="4408030" y="1919516"/>
              <a:ext cx="327939" cy="327939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21680980-D510-A845-B3FC-D53E82094021}"/>
              </a:ext>
            </a:extLst>
          </p:cNvPr>
          <p:cNvSpPr>
            <a:spLocks/>
          </p:cNvSpPr>
          <p:nvPr/>
        </p:nvSpPr>
        <p:spPr bwMode="auto">
          <a:xfrm>
            <a:off x="3615552" y="2894596"/>
            <a:ext cx="2089333" cy="2956529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grpSp>
        <p:nvGrpSpPr>
          <p:cNvPr id="13" name="Group 13">
            <a:extLst>
              <a:ext uri="{FF2B5EF4-FFF2-40B4-BE49-F238E27FC236}">
                <a16:creationId xmlns:a16="http://schemas.microsoft.com/office/drawing/2014/main" xmlns="" id="{E27608FE-8EC0-D347-97FA-58D507E9F943}"/>
              </a:ext>
            </a:extLst>
          </p:cNvPr>
          <p:cNvGrpSpPr/>
          <p:nvPr/>
        </p:nvGrpSpPr>
        <p:grpSpPr>
          <a:xfrm>
            <a:off x="7657507" y="1844729"/>
            <a:ext cx="1049867" cy="1049867"/>
            <a:chOff x="4343400" y="1854885"/>
            <a:chExt cx="457200" cy="457200"/>
          </a:xfrm>
        </p:grpSpPr>
        <p:sp>
          <p:nvSpPr>
            <p:cNvPr id="15" name="Oval 15">
              <a:extLst>
                <a:ext uri="{FF2B5EF4-FFF2-40B4-BE49-F238E27FC236}">
                  <a16:creationId xmlns:a16="http://schemas.microsoft.com/office/drawing/2014/main" xmlns="" id="{EAA7841C-7AA8-4243-B3BE-55D29526B254}"/>
                </a:ext>
              </a:extLst>
            </p:cNvPr>
            <p:cNvSpPr/>
            <p:nvPr/>
          </p:nvSpPr>
          <p:spPr>
            <a:xfrm>
              <a:off x="4343400" y="1854885"/>
              <a:ext cx="457200" cy="4572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6" name="Oval 16">
              <a:extLst>
                <a:ext uri="{FF2B5EF4-FFF2-40B4-BE49-F238E27FC236}">
                  <a16:creationId xmlns:a16="http://schemas.microsoft.com/office/drawing/2014/main" xmlns="" id="{85CD68A4-0C3C-824F-A6FA-AB20F163BD02}"/>
                </a:ext>
              </a:extLst>
            </p:cNvPr>
            <p:cNvSpPr/>
            <p:nvPr/>
          </p:nvSpPr>
          <p:spPr>
            <a:xfrm>
              <a:off x="4408030" y="1919516"/>
              <a:ext cx="327939" cy="327939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17" name="Group 17">
            <a:extLst>
              <a:ext uri="{FF2B5EF4-FFF2-40B4-BE49-F238E27FC236}">
                <a16:creationId xmlns:a16="http://schemas.microsoft.com/office/drawing/2014/main" xmlns="" id="{CA3F21DF-DE44-D64A-829B-CFD6B26BD38C}"/>
              </a:ext>
            </a:extLst>
          </p:cNvPr>
          <p:cNvGrpSpPr/>
          <p:nvPr/>
        </p:nvGrpSpPr>
        <p:grpSpPr>
          <a:xfrm>
            <a:off x="7203305" y="2894596"/>
            <a:ext cx="1958272" cy="2956529"/>
            <a:chOff x="1388111" y="2459015"/>
            <a:chExt cx="1219200" cy="1536522"/>
          </a:xfrm>
        </p:grpSpPr>
        <p:sp>
          <p:nvSpPr>
            <p:cNvPr id="18" name="Freeform: Shape 18">
              <a:extLst>
                <a:ext uri="{FF2B5EF4-FFF2-40B4-BE49-F238E27FC236}">
                  <a16:creationId xmlns:a16="http://schemas.microsoft.com/office/drawing/2014/main" xmlns="" id="{8A785149-2749-5641-A210-DDE343C720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8111" y="2459015"/>
              <a:ext cx="1219200" cy="1536522"/>
            </a:xfrm>
            <a:custGeom>
              <a:avLst/>
              <a:gdLst>
                <a:gd name="T0" fmla="*/ 3360 w 3360"/>
                <a:gd name="T1" fmla="*/ 2115 h 2115"/>
                <a:gd name="T2" fmla="*/ 1680 w 3360"/>
                <a:gd name="T3" fmla="*/ 0 h 2115"/>
                <a:gd name="T4" fmla="*/ 0 w 3360"/>
                <a:gd name="T5" fmla="*/ 2115 h 2115"/>
                <a:gd name="T6" fmla="*/ 3360 w 3360"/>
                <a:gd name="T7" fmla="*/ 2115 h 2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60" h="2115">
                  <a:moveTo>
                    <a:pt x="3360" y="2115"/>
                  </a:moveTo>
                  <a:cubicBezTo>
                    <a:pt x="3360" y="2115"/>
                    <a:pt x="1956" y="1734"/>
                    <a:pt x="1680" y="0"/>
                  </a:cubicBezTo>
                  <a:cubicBezTo>
                    <a:pt x="1404" y="1734"/>
                    <a:pt x="0" y="2115"/>
                    <a:pt x="0" y="2115"/>
                  </a:cubicBezTo>
                  <a:lnTo>
                    <a:pt x="3360" y="2115"/>
                  </a:lnTo>
                  <a:close/>
                </a:path>
              </a:pathLst>
            </a:custGeom>
            <a:solidFill>
              <a:schemeClr val="accent2">
                <a:alpha val="9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9" name="Freeform: Shape 19">
              <a:extLst>
                <a:ext uri="{FF2B5EF4-FFF2-40B4-BE49-F238E27FC236}">
                  <a16:creationId xmlns:a16="http://schemas.microsoft.com/office/drawing/2014/main" xmlns="" id="{6AE558C0-34E8-C847-9B2E-6909A08F18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7625" y="3754634"/>
              <a:ext cx="170601" cy="120454"/>
            </a:xfrm>
            <a:custGeom>
              <a:avLst/>
              <a:gdLst/>
              <a:ahLst/>
              <a:cxnLst>
                <a:cxn ang="0">
                  <a:pos x="68" y="51"/>
                </a:cxn>
                <a:cxn ang="0">
                  <a:pos x="66" y="53"/>
                </a:cxn>
                <a:cxn ang="0">
                  <a:pos x="3" y="53"/>
                </a:cxn>
                <a:cxn ang="0">
                  <a:pos x="0" y="51"/>
                </a:cxn>
                <a:cxn ang="0">
                  <a:pos x="0" y="46"/>
                </a:cxn>
                <a:cxn ang="0">
                  <a:pos x="3" y="43"/>
                </a:cxn>
                <a:cxn ang="0">
                  <a:pos x="66" y="43"/>
                </a:cxn>
                <a:cxn ang="0">
                  <a:pos x="68" y="46"/>
                </a:cxn>
                <a:cxn ang="0">
                  <a:pos x="68" y="51"/>
                </a:cxn>
                <a:cxn ang="0">
                  <a:pos x="64" y="21"/>
                </a:cxn>
                <a:cxn ang="0">
                  <a:pos x="61" y="24"/>
                </a:cxn>
                <a:cxn ang="0">
                  <a:pos x="8" y="24"/>
                </a:cxn>
                <a:cxn ang="0">
                  <a:pos x="5" y="21"/>
                </a:cxn>
                <a:cxn ang="0">
                  <a:pos x="5" y="17"/>
                </a:cxn>
                <a:cxn ang="0">
                  <a:pos x="8" y="14"/>
                </a:cxn>
                <a:cxn ang="0">
                  <a:pos x="61" y="14"/>
                </a:cxn>
                <a:cxn ang="0">
                  <a:pos x="64" y="17"/>
                </a:cxn>
                <a:cxn ang="0">
                  <a:pos x="64" y="21"/>
                </a:cxn>
                <a:cxn ang="0">
                  <a:pos x="54" y="36"/>
                </a:cxn>
                <a:cxn ang="0">
                  <a:pos x="51" y="38"/>
                </a:cxn>
                <a:cxn ang="0">
                  <a:pos x="17" y="38"/>
                </a:cxn>
                <a:cxn ang="0">
                  <a:pos x="15" y="36"/>
                </a:cxn>
                <a:cxn ang="0">
                  <a:pos x="15" y="31"/>
                </a:cxn>
                <a:cxn ang="0">
                  <a:pos x="17" y="29"/>
                </a:cxn>
                <a:cxn ang="0">
                  <a:pos x="51" y="29"/>
                </a:cxn>
                <a:cxn ang="0">
                  <a:pos x="54" y="31"/>
                </a:cxn>
                <a:cxn ang="0">
                  <a:pos x="54" y="36"/>
                </a:cxn>
                <a:cxn ang="0">
                  <a:pos x="49" y="7"/>
                </a:cxn>
                <a:cxn ang="0">
                  <a:pos x="47" y="9"/>
                </a:cxn>
                <a:cxn ang="0">
                  <a:pos x="22" y="9"/>
                </a:cxn>
                <a:cxn ang="0">
                  <a:pos x="20" y="7"/>
                </a:cxn>
                <a:cxn ang="0">
                  <a:pos x="20" y="2"/>
                </a:cxn>
                <a:cxn ang="0">
                  <a:pos x="22" y="0"/>
                </a:cxn>
                <a:cxn ang="0">
                  <a:pos x="47" y="0"/>
                </a:cxn>
                <a:cxn ang="0">
                  <a:pos x="49" y="2"/>
                </a:cxn>
                <a:cxn ang="0">
                  <a:pos x="49" y="7"/>
                </a:cxn>
              </a:cxnLst>
              <a:rect l="0" t="0" r="r" b="b"/>
              <a:pathLst>
                <a:path w="68" h="53">
                  <a:moveTo>
                    <a:pt x="68" y="51"/>
                  </a:moveTo>
                  <a:cubicBezTo>
                    <a:pt x="68" y="52"/>
                    <a:pt x="67" y="53"/>
                    <a:pt x="66" y="53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2" y="53"/>
                    <a:pt x="0" y="52"/>
                    <a:pt x="0" y="5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4"/>
                    <a:pt x="2" y="43"/>
                    <a:pt x="3" y="4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7" y="43"/>
                    <a:pt x="68" y="44"/>
                    <a:pt x="68" y="46"/>
                  </a:cubicBezTo>
                  <a:lnTo>
                    <a:pt x="68" y="51"/>
                  </a:lnTo>
                  <a:close/>
                  <a:moveTo>
                    <a:pt x="64" y="21"/>
                  </a:moveTo>
                  <a:cubicBezTo>
                    <a:pt x="64" y="23"/>
                    <a:pt x="63" y="24"/>
                    <a:pt x="61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6" y="24"/>
                    <a:pt x="5" y="23"/>
                    <a:pt x="5" y="21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5"/>
                    <a:pt x="6" y="14"/>
                    <a:pt x="8" y="14"/>
                  </a:cubicBezTo>
                  <a:cubicBezTo>
                    <a:pt x="61" y="14"/>
                    <a:pt x="61" y="14"/>
                    <a:pt x="61" y="14"/>
                  </a:cubicBezTo>
                  <a:cubicBezTo>
                    <a:pt x="63" y="14"/>
                    <a:pt x="64" y="15"/>
                    <a:pt x="64" y="17"/>
                  </a:cubicBezTo>
                  <a:lnTo>
                    <a:pt x="64" y="21"/>
                  </a:lnTo>
                  <a:close/>
                  <a:moveTo>
                    <a:pt x="54" y="36"/>
                  </a:moveTo>
                  <a:cubicBezTo>
                    <a:pt x="54" y="37"/>
                    <a:pt x="53" y="38"/>
                    <a:pt x="51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6" y="38"/>
                    <a:pt x="15" y="37"/>
                    <a:pt x="15" y="36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0"/>
                    <a:pt x="16" y="29"/>
                    <a:pt x="17" y="29"/>
                  </a:cubicBezTo>
                  <a:cubicBezTo>
                    <a:pt x="51" y="29"/>
                    <a:pt x="51" y="29"/>
                    <a:pt x="51" y="29"/>
                  </a:cubicBezTo>
                  <a:cubicBezTo>
                    <a:pt x="53" y="29"/>
                    <a:pt x="54" y="30"/>
                    <a:pt x="54" y="31"/>
                  </a:cubicBezTo>
                  <a:lnTo>
                    <a:pt x="54" y="36"/>
                  </a:lnTo>
                  <a:close/>
                  <a:moveTo>
                    <a:pt x="49" y="7"/>
                  </a:moveTo>
                  <a:cubicBezTo>
                    <a:pt x="49" y="8"/>
                    <a:pt x="48" y="9"/>
                    <a:pt x="47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1" y="9"/>
                    <a:pt x="20" y="8"/>
                    <a:pt x="20" y="7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1" y="0"/>
                    <a:pt x="22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8" y="0"/>
                    <a:pt x="49" y="1"/>
                    <a:pt x="49" y="2"/>
                  </a:cubicBezTo>
                  <a:lnTo>
                    <a:pt x="49" y="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46" name="TextBox 50">
            <a:extLst>
              <a:ext uri="{FF2B5EF4-FFF2-40B4-BE49-F238E27FC236}">
                <a16:creationId xmlns:a16="http://schemas.microsoft.com/office/drawing/2014/main" xmlns="" id="{21FF1077-D325-3143-9932-3FC53AE9DC34}"/>
              </a:ext>
            </a:extLst>
          </p:cNvPr>
          <p:cNvSpPr txBox="1">
            <a:spLocks/>
          </p:cNvSpPr>
          <p:nvPr/>
        </p:nvSpPr>
        <p:spPr>
          <a:xfrm>
            <a:off x="1064335" y="5265117"/>
            <a:ext cx="1620033" cy="586008"/>
          </a:xfrm>
          <a:prstGeom prst="rect">
            <a:avLst/>
          </a:prstGeom>
        </p:spPr>
        <p:txBody>
          <a:bodyPr vert="horz" wrap="square" lIns="0" tIns="0" rIns="0" bIns="0" anchor="ctr" anchorCtr="1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/>
            </a:r>
            <a:b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</a:b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/>
            </a:r>
            <a:b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</a:br>
            <a:endParaRPr lang="zh-CN" altLang="en-US" sz="11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9" name="TextBox 53">
            <a:extLst>
              <a:ext uri="{FF2B5EF4-FFF2-40B4-BE49-F238E27FC236}">
                <a16:creationId xmlns:a16="http://schemas.microsoft.com/office/drawing/2014/main" xmlns="" id="{6F5DD0EB-05AA-934E-A5D1-7B81C5B3F078}"/>
              </a:ext>
            </a:extLst>
          </p:cNvPr>
          <p:cNvSpPr txBox="1">
            <a:spLocks/>
          </p:cNvSpPr>
          <p:nvPr/>
        </p:nvSpPr>
        <p:spPr>
          <a:xfrm>
            <a:off x="3172010" y="5265117"/>
            <a:ext cx="1620033" cy="586008"/>
          </a:xfrm>
          <a:prstGeom prst="rect">
            <a:avLst/>
          </a:prstGeom>
        </p:spPr>
        <p:txBody>
          <a:bodyPr vert="horz" wrap="square" lIns="0" tIns="0" rIns="0" bIns="0" anchor="ctr" anchorCtr="1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/>
            </a:r>
            <a:b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</a:b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/>
            </a:r>
            <a:b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</a:br>
            <a:endParaRPr lang="zh-CN" altLang="en-US" sz="11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9949" y="2184793"/>
            <a:ext cx="420537" cy="42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993" y="5412986"/>
            <a:ext cx="298450" cy="231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5058" y="2092280"/>
            <a:ext cx="554765" cy="554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8101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Box 76">
            <a:extLst>
              <a:ext uri="{FF2B5EF4-FFF2-40B4-BE49-F238E27FC236}">
                <a16:creationId xmlns:a16="http://schemas.microsoft.com/office/drawing/2014/main" xmlns="" id="{FE848FB4-A593-E14D-A2E7-A99D6114FED4}"/>
              </a:ext>
            </a:extLst>
          </p:cNvPr>
          <p:cNvSpPr txBox="1"/>
          <p:nvPr/>
        </p:nvSpPr>
        <p:spPr>
          <a:xfrm>
            <a:off x="712099" y="2901235"/>
            <a:ext cx="27349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ru-RU" sz="1600" dirty="0" smtClean="0">
                <a:solidFill>
                  <a:schemeClr val="accent1"/>
                </a:solidFill>
                <a:cs typeface="+mn-ea"/>
                <a:sym typeface="+mn-lt"/>
              </a:rPr>
              <a:t>Выбор темы, анализ предметной области, составление плана</a:t>
            </a:r>
            <a:endParaRPr lang="en-US" sz="16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xmlns="" id="{3A7B7B7B-0F8F-B140-B90B-07E9EC94A3C8}"/>
              </a:ext>
            </a:extLst>
          </p:cNvPr>
          <p:cNvSpPr txBox="1"/>
          <p:nvPr/>
        </p:nvSpPr>
        <p:spPr>
          <a:xfrm>
            <a:off x="3015296" y="4563769"/>
            <a:ext cx="2688580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ru-RU" sz="1600" dirty="0" smtClean="0">
                <a:solidFill>
                  <a:schemeClr val="accent2"/>
                </a:solidFill>
                <a:cs typeface="+mn-ea"/>
                <a:sym typeface="+mn-lt"/>
              </a:rPr>
              <a:t>Дизайн приложения в </a:t>
            </a:r>
            <a:r>
              <a:rPr lang="en-US" sz="1600" dirty="0" err="1" smtClean="0">
                <a:solidFill>
                  <a:schemeClr val="accent2"/>
                </a:solidFill>
                <a:cs typeface="+mn-ea"/>
                <a:sym typeface="+mn-lt"/>
              </a:rPr>
              <a:t>Figma</a:t>
            </a:r>
            <a:r>
              <a:rPr lang="ru-RU" sz="1600" dirty="0" smtClean="0">
                <a:solidFill>
                  <a:schemeClr val="accent2"/>
                </a:solidFill>
                <a:cs typeface="+mn-ea"/>
                <a:sym typeface="+mn-lt"/>
              </a:rPr>
              <a:t>, написание документа курсового проекта</a:t>
            </a:r>
            <a:endParaRPr lang="en-US" sz="1600" dirty="0">
              <a:solidFill>
                <a:schemeClr val="accent2"/>
              </a:solidFill>
              <a:cs typeface="+mn-ea"/>
              <a:sym typeface="+mn-lt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xmlns="" id="{D081CFFF-5D35-EC43-B244-0B16B721254C}"/>
              </a:ext>
            </a:extLst>
          </p:cNvPr>
          <p:cNvSpPr txBox="1"/>
          <p:nvPr/>
        </p:nvSpPr>
        <p:spPr>
          <a:xfrm>
            <a:off x="4751111" y="1027927"/>
            <a:ext cx="3780578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ru-RU" sz="1600" dirty="0" smtClean="0">
                <a:solidFill>
                  <a:schemeClr val="accent4"/>
                </a:solidFill>
                <a:cs typeface="+mn-ea"/>
                <a:sym typeface="+mn-lt"/>
              </a:rPr>
              <a:t>Работа над созданием приложения, подключение базы данных, написание документа курсового проекта</a:t>
            </a:r>
            <a:endParaRPr lang="en-US" sz="1600" dirty="0">
              <a:solidFill>
                <a:schemeClr val="accent4"/>
              </a:solidFill>
              <a:cs typeface="+mn-ea"/>
              <a:sym typeface="+mn-lt"/>
            </a:endParaRPr>
          </a:p>
        </p:txBody>
      </p:sp>
      <p:grpSp>
        <p:nvGrpSpPr>
          <p:cNvPr id="3" name="Группа 2"/>
          <p:cNvGrpSpPr/>
          <p:nvPr/>
        </p:nvGrpSpPr>
        <p:grpSpPr>
          <a:xfrm>
            <a:off x="3527801" y="1546903"/>
            <a:ext cx="6340668" cy="3014824"/>
            <a:chOff x="3527801" y="1546903"/>
            <a:chExt cx="6340668" cy="3014824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xmlns="" id="{337F1E8C-CCA6-A04A-BE4C-390CB0637223}"/>
                </a:ext>
              </a:extLst>
            </p:cNvPr>
            <p:cNvGrpSpPr/>
            <p:nvPr/>
          </p:nvGrpSpPr>
          <p:grpSpPr>
            <a:xfrm>
              <a:off x="3527801" y="1546903"/>
              <a:ext cx="6340668" cy="3014824"/>
              <a:chOff x="3527801" y="2247547"/>
              <a:chExt cx="6340668" cy="3014824"/>
            </a:xfrm>
          </p:grpSpPr>
          <p:sp>
            <p:nvSpPr>
              <p:cNvPr id="29" name="Pentagon 28">
                <a:extLst>
                  <a:ext uri="{FF2B5EF4-FFF2-40B4-BE49-F238E27FC236}">
                    <a16:creationId xmlns:a16="http://schemas.microsoft.com/office/drawing/2014/main" xmlns="" id="{17F7CA73-B8BA-4347-AB3E-97AD0F58A82D}"/>
                  </a:ext>
                </a:extLst>
              </p:cNvPr>
              <p:cNvSpPr/>
              <p:nvPr/>
            </p:nvSpPr>
            <p:spPr>
              <a:xfrm rot="6463746" flipH="1">
                <a:off x="7991041" y="3335083"/>
                <a:ext cx="2964963" cy="789892"/>
              </a:xfrm>
              <a:prstGeom prst="homePlate">
                <a:avLst>
                  <a:gd name="adj" fmla="val 70030"/>
                </a:avLst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30" name="Round Diagonal Corner Rectangle 2">
                <a:extLst>
                  <a:ext uri="{FF2B5EF4-FFF2-40B4-BE49-F238E27FC236}">
                    <a16:creationId xmlns:a16="http://schemas.microsoft.com/office/drawing/2014/main" xmlns="" id="{AAD68538-27B5-DE4F-A381-677119F0AEFA}"/>
                  </a:ext>
                </a:extLst>
              </p:cNvPr>
              <p:cNvSpPr/>
              <p:nvPr/>
            </p:nvSpPr>
            <p:spPr>
              <a:xfrm rot="5400000">
                <a:off x="2892063" y="3761832"/>
                <a:ext cx="2125467" cy="853991"/>
              </a:xfrm>
              <a:prstGeom prst="round2DiagRect">
                <a:avLst>
                  <a:gd name="adj1" fmla="val 33219"/>
                  <a:gd name="adj2" fmla="val 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31" name="Parallelogram 30">
                <a:extLst>
                  <a:ext uri="{FF2B5EF4-FFF2-40B4-BE49-F238E27FC236}">
                    <a16:creationId xmlns:a16="http://schemas.microsoft.com/office/drawing/2014/main" xmlns="" id="{5A9DE337-FF03-7A40-A335-4A73F577294E}"/>
                  </a:ext>
                </a:extLst>
              </p:cNvPr>
              <p:cNvSpPr/>
              <p:nvPr/>
            </p:nvSpPr>
            <p:spPr>
              <a:xfrm rot="5400000" flipH="1">
                <a:off x="3438139" y="3880910"/>
                <a:ext cx="2314306" cy="426997"/>
              </a:xfrm>
              <a:prstGeom prst="parallelogram">
                <a:avLst>
                  <a:gd name="adj" fmla="val 217202"/>
                </a:avLst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32" name="Round Diagonal Corner Rectangle 5">
                <a:extLst>
                  <a:ext uri="{FF2B5EF4-FFF2-40B4-BE49-F238E27FC236}">
                    <a16:creationId xmlns:a16="http://schemas.microsoft.com/office/drawing/2014/main" xmlns="" id="{C931EF24-D658-F84F-BE78-48225041671C}"/>
                  </a:ext>
                </a:extLst>
              </p:cNvPr>
              <p:cNvSpPr/>
              <p:nvPr/>
            </p:nvSpPr>
            <p:spPr>
              <a:xfrm rot="5400000">
                <a:off x="5246982" y="3572991"/>
                <a:ext cx="2503152" cy="853991"/>
              </a:xfrm>
              <a:prstGeom prst="round2DiagRect">
                <a:avLst>
                  <a:gd name="adj1" fmla="val 33219"/>
                  <a:gd name="adj2" fmla="val 0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58" name="Round Diagonal Corner Rectangle 6">
                <a:extLst>
                  <a:ext uri="{FF2B5EF4-FFF2-40B4-BE49-F238E27FC236}">
                    <a16:creationId xmlns:a16="http://schemas.microsoft.com/office/drawing/2014/main" xmlns="" id="{A02FBC65-27AE-2841-8143-12DE686F67B8}"/>
                  </a:ext>
                </a:extLst>
              </p:cNvPr>
              <p:cNvSpPr/>
              <p:nvPr/>
            </p:nvSpPr>
            <p:spPr>
              <a:xfrm rot="5400000">
                <a:off x="6416421" y="3478569"/>
                <a:ext cx="2691992" cy="853991"/>
              </a:xfrm>
              <a:prstGeom prst="round2DiagRect">
                <a:avLst>
                  <a:gd name="adj1" fmla="val 33219"/>
                  <a:gd name="adj2" fmla="val 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59" name="Parallelogram 58">
                <a:extLst>
                  <a:ext uri="{FF2B5EF4-FFF2-40B4-BE49-F238E27FC236}">
                    <a16:creationId xmlns:a16="http://schemas.microsoft.com/office/drawing/2014/main" xmlns="" id="{401C0AA7-B114-3B47-A43D-1066958201C0}"/>
                  </a:ext>
                </a:extLst>
              </p:cNvPr>
              <p:cNvSpPr/>
              <p:nvPr/>
            </p:nvSpPr>
            <p:spPr>
              <a:xfrm rot="5400000" flipH="1">
                <a:off x="5781179" y="3693378"/>
                <a:ext cx="2694618" cy="426997"/>
              </a:xfrm>
              <a:prstGeom prst="parallelogram">
                <a:avLst>
                  <a:gd name="adj" fmla="val 254198"/>
                </a:avLst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60" name="Parallelogram 59">
                <a:extLst>
                  <a:ext uri="{FF2B5EF4-FFF2-40B4-BE49-F238E27FC236}">
                    <a16:creationId xmlns:a16="http://schemas.microsoft.com/office/drawing/2014/main" xmlns="" id="{EAFC2D89-D68F-6F4B-8711-D3271EF8728F}"/>
                  </a:ext>
                </a:extLst>
              </p:cNvPr>
              <p:cNvSpPr/>
              <p:nvPr/>
            </p:nvSpPr>
            <p:spPr>
              <a:xfrm rot="5400000" flipH="1">
                <a:off x="4606157" y="3791892"/>
                <a:ext cx="2513961" cy="426997"/>
              </a:xfrm>
              <a:prstGeom prst="parallelogram">
                <a:avLst>
                  <a:gd name="adj" fmla="val 221414"/>
                </a:avLst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61" name="Round Diagonal Corner Rectangle 4">
                <a:extLst>
                  <a:ext uri="{FF2B5EF4-FFF2-40B4-BE49-F238E27FC236}">
                    <a16:creationId xmlns:a16="http://schemas.microsoft.com/office/drawing/2014/main" xmlns="" id="{EEF71901-723B-2F4A-A537-E8F8B544C460}"/>
                  </a:ext>
                </a:extLst>
              </p:cNvPr>
              <p:cNvSpPr/>
              <p:nvPr/>
            </p:nvSpPr>
            <p:spPr>
              <a:xfrm rot="5400000">
                <a:off x="4078633" y="3667411"/>
                <a:ext cx="2314308" cy="853991"/>
              </a:xfrm>
              <a:prstGeom prst="round2DiagRect">
                <a:avLst>
                  <a:gd name="adj1" fmla="val 33219"/>
                  <a:gd name="adj2" fmla="val 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xmlns="" id="{D37DDF0E-50B8-DD44-BFA9-DAF7BF4CAAB4}"/>
                  </a:ext>
                </a:extLst>
              </p:cNvPr>
              <p:cNvSpPr txBox="1"/>
              <p:nvPr/>
            </p:nvSpPr>
            <p:spPr>
              <a:xfrm>
                <a:off x="3550006" y="4503846"/>
                <a:ext cx="809580" cy="584775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/>
                <a:r>
                  <a:rPr lang="en-US" sz="3200" dirty="0">
                    <a:solidFill>
                      <a:schemeClr val="accent1">
                        <a:lumMod val="20000"/>
                        <a:lumOff val="80000"/>
                      </a:schemeClr>
                    </a:solidFill>
                    <a:cs typeface="+mn-ea"/>
                    <a:sym typeface="+mn-lt"/>
                  </a:rPr>
                  <a:t>01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xmlns="" id="{46E07405-729C-C547-AF05-9474D98885B3}"/>
                  </a:ext>
                </a:extLst>
              </p:cNvPr>
              <p:cNvSpPr txBox="1"/>
              <p:nvPr/>
            </p:nvSpPr>
            <p:spPr>
              <a:xfrm>
                <a:off x="4830997" y="4503846"/>
                <a:ext cx="809580" cy="584775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/>
                <a:r>
                  <a:rPr lang="en-US" sz="3200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cs typeface="+mn-ea"/>
                    <a:sym typeface="+mn-lt"/>
                  </a:rPr>
                  <a:t>02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xmlns="" id="{9291457F-6252-3B47-BDE1-A87AFF0E8A81}"/>
                  </a:ext>
                </a:extLst>
              </p:cNvPr>
              <p:cNvSpPr txBox="1"/>
              <p:nvPr/>
            </p:nvSpPr>
            <p:spPr>
              <a:xfrm>
                <a:off x="6093768" y="4503846"/>
                <a:ext cx="809580" cy="584775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/>
                <a:r>
                  <a:rPr lang="en-US" sz="3200" dirty="0">
                    <a:solidFill>
                      <a:schemeClr val="accent4">
                        <a:lumMod val="20000"/>
                        <a:lumOff val="80000"/>
                      </a:schemeClr>
                    </a:solidFill>
                    <a:cs typeface="+mn-ea"/>
                    <a:sym typeface="+mn-lt"/>
                  </a:rPr>
                  <a:t>03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xmlns="" id="{5AF12843-227C-474A-9674-799694F4F4C2}"/>
                  </a:ext>
                </a:extLst>
              </p:cNvPr>
              <p:cNvSpPr txBox="1"/>
              <p:nvPr/>
            </p:nvSpPr>
            <p:spPr>
              <a:xfrm>
                <a:off x="7357627" y="4503846"/>
                <a:ext cx="809580" cy="584775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/>
                <a:r>
                  <a:rPr lang="en-US" sz="3200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  <a:cs typeface="+mn-ea"/>
                    <a:sym typeface="+mn-lt"/>
                  </a:rPr>
                  <a:t>04</a:t>
                </a:r>
              </a:p>
            </p:txBody>
          </p:sp>
        </p:grpSp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66527" y="1621831"/>
              <a:ext cx="854075" cy="29398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7207" y="1621831"/>
            <a:ext cx="427038" cy="2929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5AF12843-227C-474A-9674-799694F4F4C2}"/>
              </a:ext>
            </a:extLst>
          </p:cNvPr>
          <p:cNvSpPr txBox="1"/>
          <p:nvPr/>
        </p:nvSpPr>
        <p:spPr>
          <a:xfrm>
            <a:off x="8601238" y="3803202"/>
            <a:ext cx="809580" cy="58477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3200" dirty="0" smtClean="0">
                <a:solidFill>
                  <a:schemeClr val="accent5">
                    <a:lumMod val="20000"/>
                    <a:lumOff val="80000"/>
                  </a:schemeClr>
                </a:solidFill>
                <a:cs typeface="+mn-ea"/>
                <a:sym typeface="+mn-lt"/>
              </a:rPr>
              <a:t>05</a:t>
            </a:r>
            <a:endParaRPr lang="en-US" sz="3200" dirty="0">
              <a:solidFill>
                <a:schemeClr val="accent5">
                  <a:lumMod val="20000"/>
                  <a:lumOff val="80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368984">
            <a:off x="3729684" y="2630486"/>
            <a:ext cx="450224" cy="4502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7662" y="2440923"/>
            <a:ext cx="47625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329" y="2216859"/>
            <a:ext cx="47625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552762">
            <a:off x="6440330" y="2300344"/>
            <a:ext cx="402140" cy="4021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9834" y="2022935"/>
            <a:ext cx="545166" cy="5451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D081CFFF-5D35-EC43-B244-0B16B721254C}"/>
              </a:ext>
            </a:extLst>
          </p:cNvPr>
          <p:cNvSpPr txBox="1"/>
          <p:nvPr/>
        </p:nvSpPr>
        <p:spPr>
          <a:xfrm>
            <a:off x="6378097" y="4686879"/>
            <a:ext cx="2768640" cy="58477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ru-RU" sz="1600" dirty="0" smtClean="0">
                <a:solidFill>
                  <a:schemeClr val="accent5"/>
                </a:solidFill>
                <a:cs typeface="+mn-ea"/>
                <a:sym typeface="+mn-lt"/>
              </a:rPr>
              <a:t>Тестирование приложения, защита курсового проекта</a:t>
            </a:r>
            <a:endParaRPr lang="en-US" sz="1600" dirty="0">
              <a:solidFill>
                <a:schemeClr val="accent5"/>
              </a:solidFill>
              <a:cs typeface="+mn-ea"/>
              <a:sym typeface="+mn-lt"/>
            </a:endParaRPr>
          </a:p>
        </p:txBody>
      </p:sp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0872" y="1816455"/>
            <a:ext cx="490311" cy="490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D081CFFF-5D35-EC43-B244-0B16B721254C}"/>
              </a:ext>
            </a:extLst>
          </p:cNvPr>
          <p:cNvSpPr txBox="1"/>
          <p:nvPr/>
        </p:nvSpPr>
        <p:spPr>
          <a:xfrm>
            <a:off x="8566527" y="544613"/>
            <a:ext cx="3296819" cy="107721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ru-RU" sz="1600" dirty="0" smtClean="0">
                <a:solidFill>
                  <a:schemeClr val="accent6">
                    <a:lumMod val="60000"/>
                    <a:lumOff val="40000"/>
                  </a:schemeClr>
                </a:solidFill>
                <a:cs typeface="+mn-ea"/>
                <a:sym typeface="+mn-lt"/>
              </a:rPr>
              <a:t>Продолжение работы над проектом, разработка мобильного приложения, внедрение на предприятие</a:t>
            </a:r>
            <a:endParaRPr lang="en-US" sz="1600" dirty="0">
              <a:solidFill>
                <a:schemeClr val="accent6">
                  <a:lumMod val="60000"/>
                  <a:lumOff val="40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313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6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FA5AA"/>
      </a:accent1>
      <a:accent2>
        <a:srgbClr val="F07985"/>
      </a:accent2>
      <a:accent3>
        <a:srgbClr val="76907C"/>
      </a:accent3>
      <a:accent4>
        <a:srgbClr val="EB8A62"/>
      </a:accent4>
      <a:accent5>
        <a:srgbClr val="947591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Custom 6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FA5AA"/>
      </a:accent1>
      <a:accent2>
        <a:srgbClr val="F07985"/>
      </a:accent2>
      <a:accent3>
        <a:srgbClr val="76907C"/>
      </a:accent3>
      <a:accent4>
        <a:srgbClr val="EB8A62"/>
      </a:accent4>
      <a:accent5>
        <a:srgbClr val="947591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125</Words>
  <Application>Microsoft Office PowerPoint</Application>
  <PresentationFormat>Произвольный</PresentationFormat>
  <Paragraphs>32</Paragraphs>
  <Slides>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2</vt:i4>
      </vt:variant>
      <vt:variant>
        <vt:lpstr>Заголовки слайдов</vt:lpstr>
      </vt:variant>
      <vt:variant>
        <vt:i4>5</vt:i4>
      </vt:variant>
    </vt:vector>
  </HeadingPairs>
  <TitlesOfParts>
    <vt:vector size="7" baseType="lpstr">
      <vt:lpstr>Office Theme</vt:lpstr>
      <vt:lpstr>1_Office Theme</vt:lpstr>
      <vt:lpstr>АИС учет расходных материалов и медикаментов в поликлинике </vt:lpstr>
      <vt:lpstr>В чем же проблема?</vt:lpstr>
      <vt:lpstr>Решение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Дарья</cp:lastModifiedBy>
  <cp:revision>11</cp:revision>
  <dcterms:created xsi:type="dcterms:W3CDTF">2023-07-10T07:15:05Z</dcterms:created>
  <dcterms:modified xsi:type="dcterms:W3CDTF">2023-09-21T17:02:23Z</dcterms:modified>
</cp:coreProperties>
</file>

<file path=docProps/thumbnail.jpeg>
</file>